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6.xml" ContentType="application/vnd.openxmlformats-officedocument.drawingml.chart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6" r:id="rId5"/>
  </p:sldMasterIdLst>
  <p:notesMasterIdLst>
    <p:notesMasterId r:id="rId36"/>
  </p:notesMasterIdLst>
  <p:sldIdLst>
    <p:sldId id="256" r:id="rId6"/>
    <p:sldId id="258" r:id="rId7"/>
    <p:sldId id="332" r:id="rId8"/>
    <p:sldId id="333" r:id="rId9"/>
    <p:sldId id="342" r:id="rId10"/>
    <p:sldId id="328" r:id="rId11"/>
    <p:sldId id="326" r:id="rId12"/>
    <p:sldId id="329" r:id="rId13"/>
    <p:sldId id="331" r:id="rId14"/>
    <p:sldId id="330" r:id="rId15"/>
    <p:sldId id="334" r:id="rId16"/>
    <p:sldId id="299" r:id="rId17"/>
    <p:sldId id="335" r:id="rId18"/>
    <p:sldId id="337" r:id="rId19"/>
    <p:sldId id="338" r:id="rId20"/>
    <p:sldId id="339" r:id="rId21"/>
    <p:sldId id="340" r:id="rId22"/>
    <p:sldId id="341" r:id="rId23"/>
    <p:sldId id="262" r:id="rId24"/>
    <p:sldId id="336" r:id="rId25"/>
    <p:sldId id="319" r:id="rId26"/>
    <p:sldId id="320" r:id="rId27"/>
    <p:sldId id="321" r:id="rId28"/>
    <p:sldId id="322" r:id="rId29"/>
    <p:sldId id="307" r:id="rId30"/>
    <p:sldId id="317" r:id="rId31"/>
    <p:sldId id="323" r:id="rId32"/>
    <p:sldId id="343" r:id="rId33"/>
    <p:sldId id="324" r:id="rId34"/>
    <p:sldId id="325" r:id="rId35"/>
  </p:sldIdLst>
  <p:sldSz cx="12192000" cy="6858000"/>
  <p:notesSz cx="6742113" cy="9872663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C22544A-7EE6-4342-B048-85BDC9FD1C3A}" styleName="Помірний стиль 2 –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Помірний стиль 1 –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749" autoAdjust="0"/>
    <p:restoredTop sz="94660"/>
  </p:normalViewPr>
  <p:slideViewPr>
    <p:cSldViewPr snapToGrid="0" showGuides="1">
      <p:cViewPr varScale="1">
        <p:scale>
          <a:sx n="116" d="100"/>
          <a:sy n="116" d="100"/>
        </p:scale>
        <p:origin x="120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heme" Target="theme/theme1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35" Type="http://schemas.openxmlformats.org/officeDocument/2006/relationships/slide" Target="slides/slide30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Аркуш1!$B$1</c:f>
              <c:strCache>
                <c:ptCount val="1"/>
                <c:pt idx="0">
                  <c:v>%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Аркуш1!$A$2:$A$4</c:f>
              <c:strCache>
                <c:ptCount val="3"/>
                <c:pt idx="0">
                  <c:v>діти</c:v>
                </c:pt>
                <c:pt idx="1">
                  <c:v>дорослі прац.</c:v>
                </c:pt>
                <c:pt idx="2">
                  <c:v>пенс. віку</c:v>
                </c:pt>
              </c:strCache>
            </c:strRef>
          </c:cat>
          <c:val>
            <c:numRef>
              <c:f>Аркуш1!$B$2:$B$4</c:f>
              <c:numCache>
                <c:formatCode>General</c:formatCode>
                <c:ptCount val="3"/>
                <c:pt idx="0">
                  <c:v>18</c:v>
                </c:pt>
                <c:pt idx="1">
                  <c:v>62</c:v>
                </c:pt>
                <c:pt idx="2">
                  <c:v>20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82854232"/>
        <c:axId val="382859720"/>
      </c:barChart>
      <c:catAx>
        <c:axId val="38285423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uk-UA"/>
          </a:p>
        </c:txPr>
        <c:crossAx val="382859720"/>
        <c:crosses val="autoZero"/>
        <c:auto val="1"/>
        <c:lblAlgn val="ctr"/>
        <c:lblOffset val="100"/>
        <c:noMultiLvlLbl val="0"/>
      </c:catAx>
      <c:valAx>
        <c:axId val="38285972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38285423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uk-UA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b="1" dirty="0" smtClean="0">
                <a:solidFill>
                  <a:srgbClr val="FF0000"/>
                </a:solidFill>
              </a:rPr>
              <a:t>    </a:t>
            </a:r>
            <a:r>
              <a:rPr lang="ru-RU" b="1" dirty="0" err="1" smtClean="0">
                <a:solidFill>
                  <a:srgbClr val="FF0000"/>
                </a:solidFill>
              </a:rPr>
              <a:t>Державний</a:t>
            </a:r>
            <a:r>
              <a:rPr lang="ru-RU" b="1" dirty="0" smtClean="0">
                <a:solidFill>
                  <a:srgbClr val="FF0000"/>
                </a:solidFill>
              </a:rPr>
              <a:t> бюджет,</a:t>
            </a:r>
            <a:r>
              <a:rPr lang="ru-RU" b="1" baseline="0" dirty="0" smtClean="0">
                <a:solidFill>
                  <a:srgbClr val="FF0000"/>
                </a:solidFill>
              </a:rPr>
              <a:t> млн. грн.</a:t>
            </a:r>
          </a:p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uk-UA" sz="1600" b="0" baseline="0" dirty="0" smtClean="0">
                <a:solidFill>
                  <a:srgbClr val="FF0000"/>
                </a:solidFill>
              </a:rPr>
              <a:t>   (профінансовано та використано)</a:t>
            </a:r>
            <a:endParaRPr lang="ru-RU" sz="1600" b="0" dirty="0">
              <a:solidFill>
                <a:srgbClr val="FF0000"/>
              </a:solidFill>
            </a:endParaRPr>
          </a:p>
        </c:rich>
      </c:tx>
      <c:overlay val="0"/>
      <c:spPr>
        <a:noFill/>
        <a:ln>
          <a:noFill/>
        </a:ln>
        <a:effectLst/>
      </c:sp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всього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2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247.3</c:v>
                </c:pt>
                <c:pt idx="1">
                  <c:v>327.60000000000002</c:v>
                </c:pt>
                <c:pt idx="2">
                  <c:v>371.7</c:v>
                </c:pt>
                <c:pt idx="3">
                  <c:v>316.60000000000002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CDFF-4C1E-B161-94E5F09930F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в т.ч. капітальні видатки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2.2757328038820007E-2"/>
                  <c:y val="-1.290507016835527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CDFF-4C1E-B161-94E5F09930F1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2.5601994043672568E-2"/>
                  <c:y val="-1.290507016835527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CDFF-4C1E-B161-94E5F09930F1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5.9737986101902653E-2"/>
                  <c:y val="-3.441352044894748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CDFF-4C1E-B161-94E5F09930F1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5.6893320097050046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CDFF-4C1E-B161-94E5F09930F1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rgbClr val="FF0000"/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</c:numCache>
            </c:num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0</c:v>
                </c:pt>
                <c:pt idx="1">
                  <c:v>5</c:v>
                </c:pt>
                <c:pt idx="2" formatCode="0.0">
                  <c:v>49.9</c:v>
                </c:pt>
                <c:pt idx="3">
                  <c:v>27.3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CDFF-4C1E-B161-94E5F09930F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86858120"/>
        <c:axId val="386851064"/>
        <c:axId val="0"/>
      </c:bar3DChart>
      <c:catAx>
        <c:axId val="3868581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386851064"/>
        <c:crosses val="autoZero"/>
        <c:auto val="1"/>
        <c:lblAlgn val="ctr"/>
        <c:lblOffset val="100"/>
        <c:noMultiLvlLbl val="0"/>
      </c:catAx>
      <c:valAx>
        <c:axId val="3868510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3868581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1390486527138011"/>
          <c:y val="0.88991374695740877"/>
          <c:w val="0.59389704562740897"/>
          <c:h val="8.202750199472785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uk-UA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uk-UA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b="1" dirty="0" err="1" smtClean="0">
                <a:solidFill>
                  <a:srgbClr val="FF0000"/>
                </a:solidFill>
              </a:rPr>
              <a:t>Міський</a:t>
            </a:r>
            <a:r>
              <a:rPr lang="ru-RU" b="1" dirty="0" smtClean="0">
                <a:solidFill>
                  <a:srgbClr val="FF0000"/>
                </a:solidFill>
              </a:rPr>
              <a:t> бюджет,</a:t>
            </a:r>
            <a:r>
              <a:rPr lang="ru-RU" b="1" baseline="0" dirty="0" smtClean="0">
                <a:solidFill>
                  <a:srgbClr val="FF0000"/>
                </a:solidFill>
              </a:rPr>
              <a:t> млн. грн.</a:t>
            </a:r>
          </a:p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uk-UA" sz="1600" b="0" baseline="0" dirty="0" smtClean="0">
                <a:solidFill>
                  <a:srgbClr val="FF0000"/>
                </a:solidFill>
              </a:rPr>
              <a:t>(профінансовано та використано)</a:t>
            </a:r>
            <a:endParaRPr lang="ru-RU" sz="1600" b="0" dirty="0">
              <a:solidFill>
                <a:srgbClr val="FF0000"/>
              </a:solidFill>
            </a:endParaRPr>
          </a:p>
        </c:rich>
      </c:tx>
      <c:overlay val="0"/>
      <c:spPr>
        <a:noFill/>
        <a:ln>
          <a:noFill/>
        </a:ln>
        <a:effectLst/>
      </c:sp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всього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2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21.7</c:v>
                </c:pt>
                <c:pt idx="1">
                  <c:v>71.599999999999994</c:v>
                </c:pt>
                <c:pt idx="2">
                  <c:v>61.9</c:v>
                </c:pt>
                <c:pt idx="3">
                  <c:v>87.3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2C8-4ABD-A2A5-BB93A51D96D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в т.ч. капітальні видатки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2.2757328038820007E-2"/>
                  <c:y val="-1.290507016835527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42C8-4ABD-A2A5-BB93A51D96DC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2.5601994043672568E-2"/>
                  <c:y val="-1.290507016835527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42C8-4ABD-A2A5-BB93A51D96DC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5.9737986101902653E-2"/>
                  <c:y val="-3.441352044894748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42C8-4ABD-A2A5-BB93A51D96DC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5.6893320097050046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42C8-4ABD-A2A5-BB93A51D96DC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rgbClr val="FF0000"/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</c:numCache>
            </c:num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5.8</c:v>
                </c:pt>
                <c:pt idx="1">
                  <c:v>29.2</c:v>
                </c:pt>
                <c:pt idx="2" formatCode="0.0">
                  <c:v>16.5</c:v>
                </c:pt>
                <c:pt idx="3">
                  <c:v>29.4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42C8-4ABD-A2A5-BB93A51D96D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86853024"/>
        <c:axId val="386856944"/>
        <c:axId val="0"/>
      </c:bar3DChart>
      <c:catAx>
        <c:axId val="3868530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386856944"/>
        <c:crosses val="autoZero"/>
        <c:auto val="1"/>
        <c:lblAlgn val="ctr"/>
        <c:lblOffset val="100"/>
        <c:noMultiLvlLbl val="0"/>
      </c:catAx>
      <c:valAx>
        <c:axId val="3868569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3868530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uk-UA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uk-UA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800">
                <a:solidFill>
                  <a:srgbClr val="FF0000"/>
                </a:solidFill>
              </a:defRPr>
            </a:pPr>
            <a:r>
              <a:rPr lang="ru-RU" sz="1800" dirty="0" smtClean="0">
                <a:solidFill>
                  <a:srgbClr val="FF0000"/>
                </a:solidFill>
              </a:rPr>
              <a:t>Бюджет </a:t>
            </a:r>
            <a:r>
              <a:rPr lang="ru-RU" sz="1800" dirty="0" err="1" smtClean="0">
                <a:solidFill>
                  <a:srgbClr val="FF0000"/>
                </a:solidFill>
              </a:rPr>
              <a:t>розвитку</a:t>
            </a:r>
            <a:r>
              <a:rPr lang="ru-RU" sz="1800" dirty="0" smtClean="0">
                <a:solidFill>
                  <a:srgbClr val="FF0000"/>
                </a:solidFill>
              </a:rPr>
              <a:t>, млн. грн. </a:t>
            </a:r>
            <a:endParaRPr lang="ru-RU" sz="1800" dirty="0">
              <a:solidFill>
                <a:srgbClr val="FF0000"/>
              </a:solidFill>
            </a:endParaRPr>
          </a:p>
        </c:rich>
      </c:tx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всього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chemeClr val="tx2">
                        <a:lumMod val="75000"/>
                      </a:schemeClr>
                    </a:solidFill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13.7</c:v>
                </c:pt>
                <c:pt idx="1">
                  <c:v>16.3</c:v>
                </c:pt>
                <c:pt idx="2">
                  <c:v>16.7</c:v>
                </c:pt>
                <c:pt idx="3">
                  <c:v>3.6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3A3-47AB-9826-05AF3A43BF95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</c:numCache>
            </c:numRef>
          </c:cat>
          <c:val>
            <c:numRef>
              <c:f>Лист1!$C$2:$C$6</c:f>
              <c:numCache>
                <c:formatCode>General</c:formatCode>
                <c:ptCount val="5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B3A3-47AB-9826-05AF3A43BF9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86855768"/>
        <c:axId val="386851456"/>
        <c:axId val="0"/>
      </c:bar3DChart>
      <c:catAx>
        <c:axId val="3868557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aseline="0"/>
            </a:pPr>
            <a:endParaRPr lang="uk-UA"/>
          </a:p>
        </c:txPr>
        <c:crossAx val="386851456"/>
        <c:crosses val="autoZero"/>
        <c:auto val="1"/>
        <c:lblAlgn val="ctr"/>
        <c:lblOffset val="100"/>
        <c:noMultiLvlLbl val="0"/>
      </c:catAx>
      <c:valAx>
        <c:axId val="38685145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uk-UA"/>
          </a:p>
        </c:txPr>
        <c:crossAx val="38685576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uk-UA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49860499795779817"/>
          <c:y val="0.11397803768858822"/>
          <c:w val="0.44409803665363984"/>
          <c:h val="0.7723241580265106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 i="0" baseline="0">
                    <a:solidFill>
                      <a:srgbClr val="FF0000"/>
                    </a:solidFill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Лист1!$A$2:$A$8</c:f>
              <c:strCache>
                <c:ptCount val="7"/>
                <c:pt idx="0">
                  <c:v>ММП "АРТЕР.ГІПЕРТЕНЗІЯ"</c:v>
                </c:pt>
                <c:pt idx="1">
                  <c:v>ММП "СТОП-ГРИП"</c:v>
                </c:pt>
                <c:pt idx="2">
                  <c:v>ММП"ІНФОРМАТИЗАЦІЯ"</c:v>
                </c:pt>
                <c:pt idx="3">
                  <c:v>кап. ремонти</c:v>
                </c:pt>
                <c:pt idx="4">
                  <c:v>реконструкції</c:v>
                </c:pt>
                <c:pt idx="5">
                  <c:v>в т.ч. обладнання</c:v>
                </c:pt>
                <c:pt idx="6">
                  <c:v>ММП"ЗДОРОВ’Я ВІННИЧАН"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0.2</c:v>
                </c:pt>
                <c:pt idx="1">
                  <c:v>2.5</c:v>
                </c:pt>
                <c:pt idx="2">
                  <c:v>2.2000000000000002</c:v>
                </c:pt>
                <c:pt idx="3">
                  <c:v>10.3</c:v>
                </c:pt>
                <c:pt idx="4">
                  <c:v>3.6</c:v>
                </c:pt>
                <c:pt idx="5">
                  <c:v>19.100000000000001</c:v>
                </c:pt>
                <c:pt idx="6">
                  <c:v>90.9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4A0-443E-A120-DFA197189494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cat>
            <c:strRef>
              <c:f>Лист1!$A$2:$A$8</c:f>
              <c:strCache>
                <c:ptCount val="7"/>
                <c:pt idx="0">
                  <c:v>ММП "АРТЕР.ГІПЕРТЕНЗІЯ"</c:v>
                </c:pt>
                <c:pt idx="1">
                  <c:v>ММП "СТОП-ГРИП"</c:v>
                </c:pt>
                <c:pt idx="2">
                  <c:v>ММП"ІНФОРМАТИЗАЦІЯ"</c:v>
                </c:pt>
                <c:pt idx="3">
                  <c:v>кап. ремонти</c:v>
                </c:pt>
                <c:pt idx="4">
                  <c:v>реконструкції</c:v>
                </c:pt>
                <c:pt idx="5">
                  <c:v>в т.ч. обладнання</c:v>
                </c:pt>
                <c:pt idx="6">
                  <c:v>ММП"ЗДОРОВ’Я ВІННИЧАН"</c:v>
                </c:pt>
              </c:strCache>
            </c:strRef>
          </c:cat>
          <c:val>
            <c:numRef>
              <c:f>Лист1!$C$2:$C$8</c:f>
              <c:numCache>
                <c:formatCode>General</c:formatCode>
                <c:ptCount val="7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04A0-443E-A120-DFA197189494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Столбец2</c:v>
                </c:pt>
              </c:strCache>
            </c:strRef>
          </c:tx>
          <c:invertIfNegative val="0"/>
          <c:cat>
            <c:strRef>
              <c:f>Лист1!$A$2:$A$8</c:f>
              <c:strCache>
                <c:ptCount val="7"/>
                <c:pt idx="0">
                  <c:v>ММП "АРТЕР.ГІПЕРТЕНЗІЯ"</c:v>
                </c:pt>
                <c:pt idx="1">
                  <c:v>ММП "СТОП-ГРИП"</c:v>
                </c:pt>
                <c:pt idx="2">
                  <c:v>ММП"ІНФОРМАТИЗАЦІЯ"</c:v>
                </c:pt>
                <c:pt idx="3">
                  <c:v>кап. ремонти</c:v>
                </c:pt>
                <c:pt idx="4">
                  <c:v>реконструкції</c:v>
                </c:pt>
                <c:pt idx="5">
                  <c:v>в т.ч. обладнання</c:v>
                </c:pt>
                <c:pt idx="6">
                  <c:v>ММП"ЗДОРОВ’Я ВІННИЧАН"</c:v>
                </c:pt>
              </c:strCache>
            </c:strRef>
          </c:cat>
          <c:val>
            <c:numRef>
              <c:f>Лист1!$D$2:$D$8</c:f>
              <c:numCache>
                <c:formatCode>General</c:formatCode>
                <c:ptCount val="7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04A0-443E-A120-DFA19718949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86852240"/>
        <c:axId val="386852632"/>
      </c:barChart>
      <c:catAx>
        <c:axId val="386852240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lang="uk-UA" sz="1600" noProof="0"/>
            </a:pPr>
            <a:endParaRPr lang="uk-UA"/>
          </a:p>
        </c:txPr>
        <c:crossAx val="386852632"/>
        <c:crosses val="autoZero"/>
        <c:auto val="1"/>
        <c:lblAlgn val="l"/>
        <c:lblOffset val="100"/>
        <c:noMultiLvlLbl val="0"/>
      </c:catAx>
      <c:valAx>
        <c:axId val="386852632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crossAx val="38685224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uk-UA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uk-UA" sz="200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Природний рух населення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9.1022591329963418E-2"/>
          <c:y val="0.14950180437361313"/>
          <c:w val="0.8848267444835527"/>
          <c:h val="0.8222290907741809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Аркуш1!$B$11</c:f>
              <c:strCache>
                <c:ptCount val="1"/>
                <c:pt idx="0">
                  <c:v>м. Вінниця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dLbl>
              <c:idx val="4"/>
              <c:layout>
                <c:manualLayout>
                  <c:x val="-1.5368604482307953E-2"/>
                  <c:y val="-1.273364357128604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8.7820597041759728E-3"/>
                  <c:y val="-2.54685405279659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Аркуш1!$C$9:$H$10</c:f>
              <c:strCache>
                <c:ptCount val="6"/>
                <c:pt idx="0">
                  <c:v>2010…</c:v>
                </c:pt>
                <c:pt idx="1">
                  <c:v>...2015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</c:strCache>
            </c:strRef>
          </c:cat>
          <c:val>
            <c:numRef>
              <c:f>Аркуш1!$C$11:$H$11</c:f>
              <c:numCache>
                <c:formatCode>0.0</c:formatCode>
                <c:ptCount val="6"/>
                <c:pt idx="0">
                  <c:v>1.8200000000000003</c:v>
                </c:pt>
                <c:pt idx="1">
                  <c:v>0.83000000000000007</c:v>
                </c:pt>
                <c:pt idx="2">
                  <c:v>0.42999999999999972</c:v>
                </c:pt>
                <c:pt idx="3">
                  <c:v>0.2</c:v>
                </c:pt>
                <c:pt idx="4" formatCode="General">
                  <c:v>-0.99</c:v>
                </c:pt>
                <c:pt idx="5" formatCode="General">
                  <c:v>-1.5</c:v>
                </c:pt>
              </c:numCache>
            </c:numRef>
          </c:val>
        </c:ser>
        <c:ser>
          <c:idx val="1"/>
          <c:order val="1"/>
          <c:tx>
            <c:strRef>
              <c:f>Аркуш1!$B$12</c:f>
              <c:strCache>
                <c:ptCount val="1"/>
                <c:pt idx="0">
                  <c:v>Вінницька область</c:v>
                </c:pt>
              </c:strCache>
            </c:strRef>
          </c:tx>
          <c:spPr>
            <a:solidFill>
              <a:srgbClr val="0070C0"/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Аркуш1!$C$9:$H$10</c:f>
              <c:strCache>
                <c:ptCount val="6"/>
                <c:pt idx="0">
                  <c:v>2010…</c:v>
                </c:pt>
                <c:pt idx="1">
                  <c:v>...2015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</c:strCache>
            </c:strRef>
          </c:cat>
          <c:val>
            <c:numRef>
              <c:f>Аркуш1!$C$12:$H$12</c:f>
              <c:numCache>
                <c:formatCode>0.0</c:formatCode>
                <c:ptCount val="6"/>
                <c:pt idx="0">
                  <c:v>-5.49</c:v>
                </c:pt>
                <c:pt idx="1">
                  <c:v>-5.68</c:v>
                </c:pt>
                <c:pt idx="2">
                  <c:v>-5.83</c:v>
                </c:pt>
                <c:pt idx="3">
                  <c:v>-6.3</c:v>
                </c:pt>
                <c:pt idx="4" formatCode="General">
                  <c:v>-7.4</c:v>
                </c:pt>
                <c:pt idx="5" formatCode="General">
                  <c:v>-7.7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32081792"/>
        <c:axId val="432083360"/>
      </c:barChart>
      <c:catAx>
        <c:axId val="4320817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432083360"/>
        <c:crosses val="autoZero"/>
        <c:auto val="1"/>
        <c:lblAlgn val="ctr"/>
        <c:lblOffset val="100"/>
        <c:noMultiLvlLbl val="0"/>
      </c:catAx>
      <c:valAx>
        <c:axId val="432083360"/>
        <c:scaling>
          <c:orientation val="minMax"/>
          <c:max val="3"/>
          <c:min val="-8.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4320817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2838403186435521"/>
          <c:y val="0.8747742652905498"/>
          <c:w val="0.58295934667007798"/>
          <c:h val="8.065535010062177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uk-UA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uk-UA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#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#3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B446CAC-78BA-4890-9572-DD075E56149D}" type="doc">
      <dgm:prSet loTypeId="urn:microsoft.com/office/officeart/2005/8/layout/hierarchy1" loCatId="hierarchy" qsTypeId="urn:microsoft.com/office/officeart/2005/8/quickstyle/simple1#1" qsCatId="simple" csTypeId="urn:microsoft.com/office/officeart/2005/8/colors/accent1_2#1" csCatId="accent1" phldr="1"/>
      <dgm:spPr/>
      <dgm:t>
        <a:bodyPr/>
        <a:lstStyle/>
        <a:p>
          <a:endParaRPr lang="uk-UA"/>
        </a:p>
      </dgm:t>
    </dgm:pt>
    <dgm:pt modelId="{1EF17046-C5A9-42D4-AADD-4983B0EA49F6}">
      <dgm:prSet phldrT="[Текст]"/>
      <dgm:spPr/>
      <dgm:t>
        <a:bodyPr/>
        <a:lstStyle/>
        <a:p>
          <a:r>
            <a:rPr lang="uk-UA" dirty="0" smtClean="0"/>
            <a:t>Консолідований бюджет галузі</a:t>
          </a:r>
          <a:br>
            <a:rPr lang="uk-UA" dirty="0" smtClean="0"/>
          </a:br>
          <a:r>
            <a:rPr lang="uk-UA" b="1" dirty="0" smtClean="0">
              <a:solidFill>
                <a:srgbClr val="FF0000"/>
              </a:solidFill>
            </a:rPr>
            <a:t>407,</a:t>
          </a:r>
          <a:r>
            <a:rPr lang="ru-RU" b="1" dirty="0" smtClean="0">
              <a:solidFill>
                <a:srgbClr val="FF0000"/>
              </a:solidFill>
            </a:rPr>
            <a:t>5</a:t>
          </a:r>
          <a:r>
            <a:rPr lang="uk-UA" dirty="0" smtClean="0">
              <a:solidFill>
                <a:srgbClr val="FF0000"/>
              </a:solidFill>
            </a:rPr>
            <a:t> </a:t>
          </a:r>
          <a:r>
            <a:rPr lang="uk-UA" dirty="0" smtClean="0"/>
            <a:t>млн грн</a:t>
          </a:r>
          <a:endParaRPr lang="uk-UA" dirty="0"/>
        </a:p>
      </dgm:t>
    </dgm:pt>
    <dgm:pt modelId="{04149C3C-4AD9-418C-B6CC-93726414FF5C}" type="parTrans" cxnId="{4DB2B178-0866-4949-9900-660DFB23B7A7}">
      <dgm:prSet/>
      <dgm:spPr/>
      <dgm:t>
        <a:bodyPr/>
        <a:lstStyle/>
        <a:p>
          <a:endParaRPr lang="uk-UA"/>
        </a:p>
      </dgm:t>
    </dgm:pt>
    <dgm:pt modelId="{807986C2-4DCE-4A36-AF4F-A9C24B5A5BC1}" type="sibTrans" cxnId="{4DB2B178-0866-4949-9900-660DFB23B7A7}">
      <dgm:prSet/>
      <dgm:spPr/>
      <dgm:t>
        <a:bodyPr/>
        <a:lstStyle/>
        <a:p>
          <a:endParaRPr lang="uk-UA"/>
        </a:p>
      </dgm:t>
    </dgm:pt>
    <dgm:pt modelId="{C56F37EF-1D3E-4A92-957A-DC352E2770ED}">
      <dgm:prSet phldrT="[Текст]"/>
      <dgm:spPr/>
      <dgm:t>
        <a:bodyPr/>
        <a:lstStyle/>
        <a:p>
          <a:r>
            <a:rPr lang="uk-UA" dirty="0" smtClean="0"/>
            <a:t>Міський бюджет </a:t>
          </a:r>
          <a:br>
            <a:rPr lang="uk-UA" dirty="0" smtClean="0"/>
          </a:br>
          <a:r>
            <a:rPr lang="ru-RU" b="1" dirty="0" smtClean="0">
              <a:solidFill>
                <a:srgbClr val="FF0000"/>
              </a:solidFill>
            </a:rPr>
            <a:t>87,3</a:t>
          </a:r>
          <a:r>
            <a:rPr lang="uk-UA" dirty="0" smtClean="0"/>
            <a:t> млн грн</a:t>
          </a:r>
          <a:endParaRPr lang="uk-UA" dirty="0"/>
        </a:p>
      </dgm:t>
    </dgm:pt>
    <dgm:pt modelId="{56DBCD52-45F3-46B4-A6D8-4A466060784D}" type="parTrans" cxnId="{5A6C5EC3-8F76-42BD-8CE1-4966546BEE64}">
      <dgm:prSet/>
      <dgm:spPr/>
      <dgm:t>
        <a:bodyPr/>
        <a:lstStyle/>
        <a:p>
          <a:endParaRPr lang="uk-UA"/>
        </a:p>
      </dgm:t>
    </dgm:pt>
    <dgm:pt modelId="{4D36660E-E40C-4306-8AC9-B2FFE7FF2749}" type="sibTrans" cxnId="{5A6C5EC3-8F76-42BD-8CE1-4966546BEE64}">
      <dgm:prSet/>
      <dgm:spPr/>
      <dgm:t>
        <a:bodyPr/>
        <a:lstStyle/>
        <a:p>
          <a:endParaRPr lang="uk-UA"/>
        </a:p>
      </dgm:t>
    </dgm:pt>
    <dgm:pt modelId="{6DB253BC-3169-4AD9-BEA0-D9833EE223BB}">
      <dgm:prSet phldrT="[Текст]"/>
      <dgm:spPr/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Бюджет </a:t>
          </a:r>
          <a:r>
            <a:rPr lang="ru-RU" dirty="0" err="1" smtClean="0">
              <a:solidFill>
                <a:schemeClr val="tx1"/>
              </a:solidFill>
            </a:rPr>
            <a:t>розвитку</a:t>
          </a:r>
          <a:r>
            <a:rPr lang="ru-RU" dirty="0" smtClean="0">
              <a:solidFill>
                <a:schemeClr val="tx1"/>
              </a:solidFill>
            </a:rPr>
            <a:t> (</a:t>
          </a:r>
          <a:r>
            <a:rPr lang="ru-RU" dirty="0" err="1" smtClean="0">
              <a:solidFill>
                <a:schemeClr val="tx1"/>
              </a:solidFill>
            </a:rPr>
            <a:t>реконструкція</a:t>
          </a:r>
          <a:r>
            <a:rPr lang="ru-RU" dirty="0" smtClean="0">
              <a:solidFill>
                <a:schemeClr val="tx1"/>
              </a:solidFill>
            </a:rPr>
            <a:t> </a:t>
          </a:r>
          <a:r>
            <a:rPr lang="ru-RU" dirty="0" err="1" smtClean="0">
              <a:solidFill>
                <a:schemeClr val="tx1"/>
              </a:solidFill>
            </a:rPr>
            <a:t>будівель</a:t>
          </a:r>
          <a:r>
            <a:rPr lang="ru-RU" dirty="0" smtClean="0">
              <a:solidFill>
                <a:schemeClr val="tx1"/>
              </a:solidFill>
            </a:rPr>
            <a:t>)</a:t>
          </a:r>
          <a:r>
            <a:rPr lang="uk-UA" dirty="0" smtClean="0">
              <a:solidFill>
                <a:schemeClr val="tx1"/>
              </a:solidFill>
            </a:rPr>
            <a:t/>
          </a:r>
          <a:br>
            <a:rPr lang="uk-UA" dirty="0" smtClean="0">
              <a:solidFill>
                <a:schemeClr val="tx1"/>
              </a:solidFill>
            </a:rPr>
          </a:br>
          <a:r>
            <a:rPr lang="uk-UA" b="1" dirty="0" smtClean="0">
              <a:solidFill>
                <a:srgbClr val="FF0000"/>
              </a:solidFill>
            </a:rPr>
            <a:t>3,6 </a:t>
          </a:r>
          <a:r>
            <a:rPr lang="uk-UA" dirty="0" smtClean="0">
              <a:solidFill>
                <a:schemeClr val="tx1"/>
              </a:solidFill>
            </a:rPr>
            <a:t>млн. грн.</a:t>
          </a:r>
          <a:endParaRPr lang="uk-UA" dirty="0">
            <a:solidFill>
              <a:schemeClr val="tx1"/>
            </a:solidFill>
          </a:endParaRPr>
        </a:p>
      </dgm:t>
    </dgm:pt>
    <dgm:pt modelId="{07ECA8AB-202B-478B-9675-B91DAC1C175E}" type="parTrans" cxnId="{BAA69E3A-B1C9-40BC-AB5E-8A61CDCAB442}">
      <dgm:prSet/>
      <dgm:spPr/>
      <dgm:t>
        <a:bodyPr/>
        <a:lstStyle/>
        <a:p>
          <a:endParaRPr lang="uk-UA"/>
        </a:p>
      </dgm:t>
    </dgm:pt>
    <dgm:pt modelId="{B8F91AF4-E828-449E-82AF-953EE0F0F783}" type="sibTrans" cxnId="{BAA69E3A-B1C9-40BC-AB5E-8A61CDCAB442}">
      <dgm:prSet/>
      <dgm:spPr/>
      <dgm:t>
        <a:bodyPr/>
        <a:lstStyle/>
        <a:p>
          <a:endParaRPr lang="uk-UA"/>
        </a:p>
      </dgm:t>
    </dgm:pt>
    <dgm:pt modelId="{A1321A8C-4D5C-4E3F-8012-230894BF6A7F}">
      <dgm:prSet phldrT="[Текст]"/>
      <dgm:spPr/>
      <dgm:t>
        <a:bodyPr/>
        <a:lstStyle/>
        <a:p>
          <a:r>
            <a:rPr lang="uk-UA" dirty="0" err="1" smtClean="0"/>
            <a:t>Держ</a:t>
          </a:r>
          <a:r>
            <a:rPr lang="uk-UA" dirty="0" smtClean="0"/>
            <a:t>. і Обл. бюджети </a:t>
          </a:r>
          <a:br>
            <a:rPr lang="uk-UA" dirty="0" smtClean="0"/>
          </a:br>
          <a:r>
            <a:rPr lang="ru-RU" b="1" dirty="0" smtClean="0">
              <a:solidFill>
                <a:srgbClr val="FF0000"/>
              </a:solidFill>
            </a:rPr>
            <a:t>48,0</a:t>
          </a:r>
          <a:r>
            <a:rPr lang="uk-UA" dirty="0" smtClean="0"/>
            <a:t> млн грн</a:t>
          </a:r>
          <a:endParaRPr lang="uk-UA" dirty="0"/>
        </a:p>
      </dgm:t>
    </dgm:pt>
    <dgm:pt modelId="{40619017-F27C-4F72-8374-A535ED88FCE5}" type="parTrans" cxnId="{6CB2670E-5831-42D1-9ABA-A1B03F7E35D0}">
      <dgm:prSet/>
      <dgm:spPr/>
      <dgm:t>
        <a:bodyPr/>
        <a:lstStyle/>
        <a:p>
          <a:endParaRPr lang="uk-UA"/>
        </a:p>
      </dgm:t>
    </dgm:pt>
    <dgm:pt modelId="{17EED92E-F824-4E55-AF83-93AFE4E1F468}" type="sibTrans" cxnId="{6CB2670E-5831-42D1-9ABA-A1B03F7E35D0}">
      <dgm:prSet/>
      <dgm:spPr/>
      <dgm:t>
        <a:bodyPr/>
        <a:lstStyle/>
        <a:p>
          <a:endParaRPr lang="uk-UA"/>
        </a:p>
      </dgm:t>
    </dgm:pt>
    <dgm:pt modelId="{6B8A5327-21F4-4710-9E08-1364D47E76D4}">
      <dgm:prSet phldrT="[Текст]"/>
      <dgm:spPr/>
      <dgm:t>
        <a:bodyPr/>
        <a:lstStyle/>
        <a:p>
          <a:r>
            <a:rPr lang="uk-UA" dirty="0" smtClean="0"/>
            <a:t>Поточні</a:t>
          </a:r>
          <a:br>
            <a:rPr lang="uk-UA" dirty="0" smtClean="0"/>
          </a:br>
          <a:r>
            <a:rPr lang="uk-UA" dirty="0" smtClean="0"/>
            <a:t>видатки</a:t>
          </a:r>
          <a:br>
            <a:rPr lang="uk-UA" dirty="0" smtClean="0"/>
          </a:br>
          <a:r>
            <a:rPr lang="uk-UA" b="1" dirty="0" smtClean="0">
              <a:solidFill>
                <a:srgbClr val="FF0000"/>
              </a:solidFill>
            </a:rPr>
            <a:t>20,7</a:t>
          </a:r>
          <a:r>
            <a:rPr lang="uk-UA" b="1" dirty="0" smtClean="0"/>
            <a:t> </a:t>
          </a:r>
          <a:r>
            <a:rPr lang="uk-UA" dirty="0" smtClean="0"/>
            <a:t>млн грн</a:t>
          </a:r>
          <a:endParaRPr lang="uk-UA" dirty="0"/>
        </a:p>
      </dgm:t>
    </dgm:pt>
    <dgm:pt modelId="{F1ACF3C9-5248-4780-A9C4-9FD46DF9B392}" type="parTrans" cxnId="{4EE6FE71-2648-4482-B2B1-9A0F22F1E421}">
      <dgm:prSet/>
      <dgm:spPr/>
      <dgm:t>
        <a:bodyPr/>
        <a:lstStyle/>
        <a:p>
          <a:endParaRPr lang="uk-UA"/>
        </a:p>
      </dgm:t>
    </dgm:pt>
    <dgm:pt modelId="{7F719EB4-01F3-4558-A3E1-EF9B1B9EAC11}" type="sibTrans" cxnId="{4EE6FE71-2648-4482-B2B1-9A0F22F1E421}">
      <dgm:prSet/>
      <dgm:spPr/>
      <dgm:t>
        <a:bodyPr/>
        <a:lstStyle/>
        <a:p>
          <a:endParaRPr lang="uk-UA"/>
        </a:p>
      </dgm:t>
    </dgm:pt>
    <dgm:pt modelId="{228CEAB1-C23F-408B-B368-DF986817B835}">
      <dgm:prSet phldrT="[Текст]"/>
      <dgm:spPr/>
      <dgm:t>
        <a:bodyPr/>
        <a:lstStyle/>
        <a:p>
          <a:r>
            <a:rPr lang="uk-UA" dirty="0" smtClean="0"/>
            <a:t>Капітальні видатки</a:t>
          </a:r>
          <a:br>
            <a:rPr lang="uk-UA" dirty="0" smtClean="0"/>
          </a:br>
          <a:r>
            <a:rPr lang="uk-UA" b="1" dirty="0" smtClean="0">
              <a:solidFill>
                <a:srgbClr val="FF0000"/>
              </a:solidFill>
            </a:rPr>
            <a:t>27,3</a:t>
          </a:r>
          <a:r>
            <a:rPr lang="uk-UA" dirty="0" smtClean="0"/>
            <a:t> млн грн</a:t>
          </a:r>
          <a:endParaRPr lang="uk-UA" dirty="0"/>
        </a:p>
      </dgm:t>
    </dgm:pt>
    <dgm:pt modelId="{F5403031-8524-412F-A32E-EBBBCD5EF185}" type="parTrans" cxnId="{D98A93ED-97C5-466D-BE8B-EA3487907D55}">
      <dgm:prSet/>
      <dgm:spPr/>
      <dgm:t>
        <a:bodyPr/>
        <a:lstStyle/>
        <a:p>
          <a:endParaRPr lang="uk-UA"/>
        </a:p>
      </dgm:t>
    </dgm:pt>
    <dgm:pt modelId="{EC0E546D-CBCF-47BC-A9CC-027AC7A5C96D}" type="sibTrans" cxnId="{D98A93ED-97C5-466D-BE8B-EA3487907D55}">
      <dgm:prSet/>
      <dgm:spPr/>
      <dgm:t>
        <a:bodyPr/>
        <a:lstStyle/>
        <a:p>
          <a:endParaRPr lang="uk-UA"/>
        </a:p>
      </dgm:t>
    </dgm:pt>
    <dgm:pt modelId="{DC283E56-E75D-4B58-8D0F-9B8E8D9FC179}">
      <dgm:prSet phldrT="[Текст]"/>
      <dgm:spPr/>
      <dgm:t>
        <a:bodyPr/>
        <a:lstStyle/>
        <a:p>
          <a:r>
            <a:rPr lang="uk-UA" dirty="0" smtClean="0"/>
            <a:t>Медична субвенція-201</a:t>
          </a:r>
          <a:r>
            <a:rPr lang="ru-RU" dirty="0" smtClean="0"/>
            <a:t>9</a:t>
          </a:r>
          <a:r>
            <a:rPr lang="uk-UA" dirty="0" smtClean="0"/>
            <a:t/>
          </a:r>
          <a:br>
            <a:rPr lang="uk-UA" dirty="0" smtClean="0"/>
          </a:br>
          <a:r>
            <a:rPr lang="ru-RU" b="1" dirty="0" smtClean="0">
              <a:solidFill>
                <a:srgbClr val="FF0000"/>
              </a:solidFill>
            </a:rPr>
            <a:t>268,6</a:t>
          </a:r>
          <a:r>
            <a:rPr lang="uk-UA" dirty="0" smtClean="0"/>
            <a:t> млн грн</a:t>
          </a:r>
          <a:endParaRPr lang="uk-UA" dirty="0"/>
        </a:p>
      </dgm:t>
    </dgm:pt>
    <dgm:pt modelId="{FADFF98C-B77E-4874-8978-6684B5E06D92}" type="sibTrans" cxnId="{F65C65D3-8CEB-4F64-AF39-7A99041CFEB5}">
      <dgm:prSet/>
      <dgm:spPr/>
      <dgm:t>
        <a:bodyPr/>
        <a:lstStyle/>
        <a:p>
          <a:endParaRPr lang="uk-UA"/>
        </a:p>
      </dgm:t>
    </dgm:pt>
    <dgm:pt modelId="{091F58C4-23B9-4000-A949-FE0F6109C30D}" type="parTrans" cxnId="{F65C65D3-8CEB-4F64-AF39-7A99041CFEB5}">
      <dgm:prSet/>
      <dgm:spPr/>
      <dgm:t>
        <a:bodyPr/>
        <a:lstStyle/>
        <a:p>
          <a:endParaRPr lang="uk-UA"/>
        </a:p>
      </dgm:t>
    </dgm:pt>
    <dgm:pt modelId="{0B40B11A-915E-404D-9CCA-F60375E269A9}">
      <dgm:prSet phldrT="[Текст]"/>
      <dgm:spPr/>
      <dgm:t>
        <a:bodyPr/>
        <a:lstStyle/>
        <a:p>
          <a:r>
            <a:rPr lang="uk-UA" dirty="0" smtClean="0"/>
            <a:t>Поточні видатки </a:t>
          </a:r>
          <a:br>
            <a:rPr lang="uk-UA" dirty="0" smtClean="0"/>
          </a:br>
          <a:r>
            <a:rPr lang="uk-UA" b="1" dirty="0" smtClean="0">
              <a:solidFill>
                <a:srgbClr val="FF0000"/>
              </a:solidFill>
            </a:rPr>
            <a:t>57,9 </a:t>
          </a:r>
          <a:r>
            <a:rPr lang="uk-UA" dirty="0" smtClean="0"/>
            <a:t>млн грн</a:t>
          </a:r>
          <a:endParaRPr lang="uk-UA" dirty="0"/>
        </a:p>
      </dgm:t>
    </dgm:pt>
    <dgm:pt modelId="{B23207AD-4358-4A31-80FE-C9450D22204F}" type="sibTrans" cxnId="{D34F7621-CB69-47B5-8C81-A70BD5E0C45D}">
      <dgm:prSet/>
      <dgm:spPr/>
      <dgm:t>
        <a:bodyPr/>
        <a:lstStyle/>
        <a:p>
          <a:endParaRPr lang="uk-UA"/>
        </a:p>
      </dgm:t>
    </dgm:pt>
    <dgm:pt modelId="{224C77B2-BF90-4534-BA9A-25B5E83C94D1}" type="parTrans" cxnId="{D34F7621-CB69-47B5-8C81-A70BD5E0C45D}">
      <dgm:prSet/>
      <dgm:spPr/>
      <dgm:t>
        <a:bodyPr/>
        <a:lstStyle/>
        <a:p>
          <a:endParaRPr lang="uk-UA"/>
        </a:p>
      </dgm:t>
    </dgm:pt>
    <dgm:pt modelId="{488E025A-1A2C-4F9D-B630-4DC1C44DDE87}">
      <dgm:prSet phldrT="[Текст]"/>
      <dgm:spPr/>
      <dgm:t>
        <a:bodyPr/>
        <a:lstStyle/>
        <a:p>
          <a:r>
            <a:rPr lang="uk-UA" dirty="0" smtClean="0"/>
            <a:t>Капітальні видатки </a:t>
          </a:r>
          <a:br>
            <a:rPr lang="uk-UA" dirty="0" smtClean="0"/>
          </a:br>
          <a:r>
            <a:rPr lang="uk-UA" b="1" dirty="0" smtClean="0">
              <a:solidFill>
                <a:srgbClr val="FF0000"/>
              </a:solidFill>
            </a:rPr>
            <a:t>29,4</a:t>
          </a:r>
          <a:r>
            <a:rPr lang="uk-UA" b="1" dirty="0" smtClean="0"/>
            <a:t> </a:t>
          </a:r>
          <a:r>
            <a:rPr lang="uk-UA" dirty="0" smtClean="0"/>
            <a:t>млн грн</a:t>
          </a:r>
          <a:endParaRPr lang="uk-UA" dirty="0"/>
        </a:p>
      </dgm:t>
    </dgm:pt>
    <dgm:pt modelId="{85F48ADC-8F3C-4403-B403-CE382115B472}" type="parTrans" cxnId="{493207E4-E431-465F-88B7-B6A71599E6E3}">
      <dgm:prSet/>
      <dgm:spPr/>
      <dgm:t>
        <a:bodyPr/>
        <a:lstStyle/>
        <a:p>
          <a:endParaRPr lang="uk-UA"/>
        </a:p>
      </dgm:t>
    </dgm:pt>
    <dgm:pt modelId="{1FEC3425-1371-4F17-BB84-193D37A63837}" type="sibTrans" cxnId="{493207E4-E431-465F-88B7-B6A71599E6E3}">
      <dgm:prSet/>
      <dgm:spPr/>
      <dgm:t>
        <a:bodyPr/>
        <a:lstStyle/>
        <a:p>
          <a:endParaRPr lang="uk-UA"/>
        </a:p>
      </dgm:t>
    </dgm:pt>
    <dgm:pt modelId="{4947EEBA-5AED-4AD0-AAFD-62AA6B43A92D}" type="pres">
      <dgm:prSet presAssocID="{8B446CAC-78BA-4890-9572-DD075E56149D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uk-UA"/>
        </a:p>
      </dgm:t>
    </dgm:pt>
    <dgm:pt modelId="{0D213A00-B8F0-4DA8-8B1F-009E0E456CB3}" type="pres">
      <dgm:prSet presAssocID="{1EF17046-C5A9-42D4-AADD-4983B0EA49F6}" presName="hierRoot1" presStyleCnt="0"/>
      <dgm:spPr/>
    </dgm:pt>
    <dgm:pt modelId="{46F5450C-5DF4-4177-A588-4E5A7F58CEEF}" type="pres">
      <dgm:prSet presAssocID="{1EF17046-C5A9-42D4-AADD-4983B0EA49F6}" presName="composite" presStyleCnt="0"/>
      <dgm:spPr/>
    </dgm:pt>
    <dgm:pt modelId="{CD015BD5-F4BD-46B5-8634-D8FDD6CAEC8A}" type="pres">
      <dgm:prSet presAssocID="{1EF17046-C5A9-42D4-AADD-4983B0EA49F6}" presName="background" presStyleLbl="node0" presStyleIdx="0" presStyleCnt="1"/>
      <dgm:spPr/>
    </dgm:pt>
    <dgm:pt modelId="{F545CD35-3B69-4075-8184-22BBB9D0DF83}" type="pres">
      <dgm:prSet presAssocID="{1EF17046-C5A9-42D4-AADD-4983B0EA49F6}" presName="text" presStyleLbl="fgAcc0" presStyleIdx="0" presStyleCnt="1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B2472297-F3AD-4421-9F2E-7EF9140D465D}" type="pres">
      <dgm:prSet presAssocID="{1EF17046-C5A9-42D4-AADD-4983B0EA49F6}" presName="hierChild2" presStyleCnt="0"/>
      <dgm:spPr/>
    </dgm:pt>
    <dgm:pt modelId="{4F194AE8-7B82-480C-A862-C6BCB02B8C23}" type="pres">
      <dgm:prSet presAssocID="{091F58C4-23B9-4000-A949-FE0F6109C30D}" presName="Name10" presStyleLbl="parChTrans1D2" presStyleIdx="0" presStyleCnt="4"/>
      <dgm:spPr/>
      <dgm:t>
        <a:bodyPr/>
        <a:lstStyle/>
        <a:p>
          <a:endParaRPr lang="uk-UA"/>
        </a:p>
      </dgm:t>
    </dgm:pt>
    <dgm:pt modelId="{915FBC95-95D3-46B0-AACB-C57CD07FD87A}" type="pres">
      <dgm:prSet presAssocID="{DC283E56-E75D-4B58-8D0F-9B8E8D9FC179}" presName="hierRoot2" presStyleCnt="0"/>
      <dgm:spPr/>
    </dgm:pt>
    <dgm:pt modelId="{2B9B904D-D92F-46EC-992B-0DA3D0038082}" type="pres">
      <dgm:prSet presAssocID="{DC283E56-E75D-4B58-8D0F-9B8E8D9FC179}" presName="composite2" presStyleCnt="0"/>
      <dgm:spPr/>
    </dgm:pt>
    <dgm:pt modelId="{BF748DA1-23B4-4F3C-88F9-37C895B3DAD3}" type="pres">
      <dgm:prSet presAssocID="{DC283E56-E75D-4B58-8D0F-9B8E8D9FC179}" presName="background2" presStyleLbl="node2" presStyleIdx="0" presStyleCnt="4"/>
      <dgm:spPr/>
    </dgm:pt>
    <dgm:pt modelId="{1FD9A626-21D3-46E5-B2A8-12C145CED08E}" type="pres">
      <dgm:prSet presAssocID="{DC283E56-E75D-4B58-8D0F-9B8E8D9FC179}" presName="text2" presStyleLbl="fgAcc2" presStyleIdx="0" presStyleCnt="4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C9D40469-6190-45B1-B6F3-13928306C62F}" type="pres">
      <dgm:prSet presAssocID="{DC283E56-E75D-4B58-8D0F-9B8E8D9FC179}" presName="hierChild3" presStyleCnt="0"/>
      <dgm:spPr/>
    </dgm:pt>
    <dgm:pt modelId="{9905D87B-0CB7-45AB-BFD4-98DE89F4162F}" type="pres">
      <dgm:prSet presAssocID="{56DBCD52-45F3-46B4-A6D8-4A466060784D}" presName="Name10" presStyleLbl="parChTrans1D2" presStyleIdx="1" presStyleCnt="4"/>
      <dgm:spPr/>
      <dgm:t>
        <a:bodyPr/>
        <a:lstStyle/>
        <a:p>
          <a:endParaRPr lang="uk-UA"/>
        </a:p>
      </dgm:t>
    </dgm:pt>
    <dgm:pt modelId="{84A0A440-BD76-4C05-9507-B695586B91FD}" type="pres">
      <dgm:prSet presAssocID="{C56F37EF-1D3E-4A92-957A-DC352E2770ED}" presName="hierRoot2" presStyleCnt="0"/>
      <dgm:spPr/>
    </dgm:pt>
    <dgm:pt modelId="{B8B8FA57-2009-43F0-9AFC-75B3263D6AE5}" type="pres">
      <dgm:prSet presAssocID="{C56F37EF-1D3E-4A92-957A-DC352E2770ED}" presName="composite2" presStyleCnt="0"/>
      <dgm:spPr/>
    </dgm:pt>
    <dgm:pt modelId="{FC9DC6C2-B27F-4511-A4A6-4921E0EE26BC}" type="pres">
      <dgm:prSet presAssocID="{C56F37EF-1D3E-4A92-957A-DC352E2770ED}" presName="background2" presStyleLbl="node2" presStyleIdx="1" presStyleCnt="4"/>
      <dgm:spPr/>
    </dgm:pt>
    <dgm:pt modelId="{78F69B2C-BA9F-4E67-AB8D-A1D13E3F0798}" type="pres">
      <dgm:prSet presAssocID="{C56F37EF-1D3E-4A92-957A-DC352E2770ED}" presName="text2" presStyleLbl="fgAcc2" presStyleIdx="1" presStyleCnt="4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FD393EDD-8C54-40D9-9278-AF048D73307D}" type="pres">
      <dgm:prSet presAssocID="{C56F37EF-1D3E-4A92-957A-DC352E2770ED}" presName="hierChild3" presStyleCnt="0"/>
      <dgm:spPr/>
    </dgm:pt>
    <dgm:pt modelId="{87B1E3F6-4755-4C69-ABC5-E746B55BC689}" type="pres">
      <dgm:prSet presAssocID="{224C77B2-BF90-4534-BA9A-25B5E83C94D1}" presName="Name17" presStyleLbl="parChTrans1D3" presStyleIdx="0" presStyleCnt="4"/>
      <dgm:spPr/>
      <dgm:t>
        <a:bodyPr/>
        <a:lstStyle/>
        <a:p>
          <a:endParaRPr lang="uk-UA"/>
        </a:p>
      </dgm:t>
    </dgm:pt>
    <dgm:pt modelId="{59C0108E-DEA7-4426-BE66-797AD67BDE60}" type="pres">
      <dgm:prSet presAssocID="{0B40B11A-915E-404D-9CCA-F60375E269A9}" presName="hierRoot3" presStyleCnt="0"/>
      <dgm:spPr/>
    </dgm:pt>
    <dgm:pt modelId="{4061A91E-053D-420C-8B2B-E4AD9E493D15}" type="pres">
      <dgm:prSet presAssocID="{0B40B11A-915E-404D-9CCA-F60375E269A9}" presName="composite3" presStyleCnt="0"/>
      <dgm:spPr/>
    </dgm:pt>
    <dgm:pt modelId="{C7F6B147-A06F-48A8-936E-5024747B19A1}" type="pres">
      <dgm:prSet presAssocID="{0B40B11A-915E-404D-9CCA-F60375E269A9}" presName="background3" presStyleLbl="node3" presStyleIdx="0" presStyleCnt="4"/>
      <dgm:spPr/>
    </dgm:pt>
    <dgm:pt modelId="{42950080-882B-48C0-B34C-BF33531F3321}" type="pres">
      <dgm:prSet presAssocID="{0B40B11A-915E-404D-9CCA-F60375E269A9}" presName="text3" presStyleLbl="fgAcc3" presStyleIdx="0" presStyleCnt="4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3E1431CD-A83F-4DC4-9DE0-50620FDF7B34}" type="pres">
      <dgm:prSet presAssocID="{0B40B11A-915E-404D-9CCA-F60375E269A9}" presName="hierChild4" presStyleCnt="0"/>
      <dgm:spPr/>
    </dgm:pt>
    <dgm:pt modelId="{DF86ADD7-0993-4104-AC52-8FE2827AF451}" type="pres">
      <dgm:prSet presAssocID="{85F48ADC-8F3C-4403-B403-CE382115B472}" presName="Name17" presStyleLbl="parChTrans1D3" presStyleIdx="1" presStyleCnt="4"/>
      <dgm:spPr/>
      <dgm:t>
        <a:bodyPr/>
        <a:lstStyle/>
        <a:p>
          <a:endParaRPr lang="uk-UA"/>
        </a:p>
      </dgm:t>
    </dgm:pt>
    <dgm:pt modelId="{85C9E2D7-81AD-43C0-90B3-3566CA8D01AD}" type="pres">
      <dgm:prSet presAssocID="{488E025A-1A2C-4F9D-B630-4DC1C44DDE87}" presName="hierRoot3" presStyleCnt="0"/>
      <dgm:spPr/>
    </dgm:pt>
    <dgm:pt modelId="{5F4B4F47-3DAC-431D-8E7A-6CD3547EAF2E}" type="pres">
      <dgm:prSet presAssocID="{488E025A-1A2C-4F9D-B630-4DC1C44DDE87}" presName="composite3" presStyleCnt="0"/>
      <dgm:spPr/>
    </dgm:pt>
    <dgm:pt modelId="{185668FF-CAE3-48C5-9C56-43AEABA63421}" type="pres">
      <dgm:prSet presAssocID="{488E025A-1A2C-4F9D-B630-4DC1C44DDE87}" presName="background3" presStyleLbl="node3" presStyleIdx="1" presStyleCnt="4"/>
      <dgm:spPr/>
    </dgm:pt>
    <dgm:pt modelId="{CC3CA485-4ADE-494E-BA82-40666642787B}" type="pres">
      <dgm:prSet presAssocID="{488E025A-1A2C-4F9D-B630-4DC1C44DDE87}" presName="text3" presStyleLbl="fgAcc3" presStyleIdx="1" presStyleCnt="4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4E0E83CB-2A07-45C7-A249-2E86248DD53B}" type="pres">
      <dgm:prSet presAssocID="{488E025A-1A2C-4F9D-B630-4DC1C44DDE87}" presName="hierChild4" presStyleCnt="0"/>
      <dgm:spPr/>
    </dgm:pt>
    <dgm:pt modelId="{50FF0480-4F97-4B8F-98DA-03658100D95B}" type="pres">
      <dgm:prSet presAssocID="{40619017-F27C-4F72-8374-A535ED88FCE5}" presName="Name10" presStyleLbl="parChTrans1D2" presStyleIdx="2" presStyleCnt="4"/>
      <dgm:spPr/>
      <dgm:t>
        <a:bodyPr/>
        <a:lstStyle/>
        <a:p>
          <a:endParaRPr lang="uk-UA"/>
        </a:p>
      </dgm:t>
    </dgm:pt>
    <dgm:pt modelId="{44B3D56B-5DD2-4B74-8A80-F08027FB6E26}" type="pres">
      <dgm:prSet presAssocID="{A1321A8C-4D5C-4E3F-8012-230894BF6A7F}" presName="hierRoot2" presStyleCnt="0"/>
      <dgm:spPr/>
    </dgm:pt>
    <dgm:pt modelId="{36D5A5FD-70A1-4431-A2D6-BF0382F4DE66}" type="pres">
      <dgm:prSet presAssocID="{A1321A8C-4D5C-4E3F-8012-230894BF6A7F}" presName="composite2" presStyleCnt="0"/>
      <dgm:spPr/>
    </dgm:pt>
    <dgm:pt modelId="{D5EE051F-E810-4E02-8384-21FE4A4090F3}" type="pres">
      <dgm:prSet presAssocID="{A1321A8C-4D5C-4E3F-8012-230894BF6A7F}" presName="background2" presStyleLbl="node2" presStyleIdx="2" presStyleCnt="4"/>
      <dgm:spPr/>
    </dgm:pt>
    <dgm:pt modelId="{45AA6FC9-B58D-4D90-91E4-73C6166FE7D2}" type="pres">
      <dgm:prSet presAssocID="{A1321A8C-4D5C-4E3F-8012-230894BF6A7F}" presName="text2" presStyleLbl="fgAcc2" presStyleIdx="2" presStyleCnt="4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809B055E-83FB-49E9-A6CD-4BEBC73A119F}" type="pres">
      <dgm:prSet presAssocID="{A1321A8C-4D5C-4E3F-8012-230894BF6A7F}" presName="hierChild3" presStyleCnt="0"/>
      <dgm:spPr/>
    </dgm:pt>
    <dgm:pt modelId="{DBD72450-67C8-4243-A26D-9743598EDE64}" type="pres">
      <dgm:prSet presAssocID="{F1ACF3C9-5248-4780-A9C4-9FD46DF9B392}" presName="Name17" presStyleLbl="parChTrans1D3" presStyleIdx="2" presStyleCnt="4"/>
      <dgm:spPr/>
      <dgm:t>
        <a:bodyPr/>
        <a:lstStyle/>
        <a:p>
          <a:endParaRPr lang="uk-UA"/>
        </a:p>
      </dgm:t>
    </dgm:pt>
    <dgm:pt modelId="{968FE61F-B0C5-49D6-8709-0E0A813EC41A}" type="pres">
      <dgm:prSet presAssocID="{6B8A5327-21F4-4710-9E08-1364D47E76D4}" presName="hierRoot3" presStyleCnt="0"/>
      <dgm:spPr/>
    </dgm:pt>
    <dgm:pt modelId="{871306C7-7D20-4CC9-A575-960B584A3E43}" type="pres">
      <dgm:prSet presAssocID="{6B8A5327-21F4-4710-9E08-1364D47E76D4}" presName="composite3" presStyleCnt="0"/>
      <dgm:spPr/>
    </dgm:pt>
    <dgm:pt modelId="{C32A25A8-7FF8-4CE8-8203-7903CE1517FD}" type="pres">
      <dgm:prSet presAssocID="{6B8A5327-21F4-4710-9E08-1364D47E76D4}" presName="background3" presStyleLbl="node3" presStyleIdx="2" presStyleCnt="4"/>
      <dgm:spPr/>
    </dgm:pt>
    <dgm:pt modelId="{6D85F034-64BB-43D1-8CA2-FED93342C483}" type="pres">
      <dgm:prSet presAssocID="{6B8A5327-21F4-4710-9E08-1364D47E76D4}" presName="text3" presStyleLbl="fgAcc3" presStyleIdx="2" presStyleCnt="4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6D862458-39D3-4DA5-8056-81D3CD0B1DE4}" type="pres">
      <dgm:prSet presAssocID="{6B8A5327-21F4-4710-9E08-1364D47E76D4}" presName="hierChild4" presStyleCnt="0"/>
      <dgm:spPr/>
    </dgm:pt>
    <dgm:pt modelId="{CD9584B2-8B12-4B3D-A393-E15C9CD8DD70}" type="pres">
      <dgm:prSet presAssocID="{F5403031-8524-412F-A32E-EBBBCD5EF185}" presName="Name17" presStyleLbl="parChTrans1D3" presStyleIdx="3" presStyleCnt="4"/>
      <dgm:spPr/>
      <dgm:t>
        <a:bodyPr/>
        <a:lstStyle/>
        <a:p>
          <a:endParaRPr lang="uk-UA"/>
        </a:p>
      </dgm:t>
    </dgm:pt>
    <dgm:pt modelId="{511CC87D-4046-4865-B163-FFC04160C9B0}" type="pres">
      <dgm:prSet presAssocID="{228CEAB1-C23F-408B-B368-DF986817B835}" presName="hierRoot3" presStyleCnt="0"/>
      <dgm:spPr/>
    </dgm:pt>
    <dgm:pt modelId="{A1C49087-091D-4940-B56E-5A93BD1C3E20}" type="pres">
      <dgm:prSet presAssocID="{228CEAB1-C23F-408B-B368-DF986817B835}" presName="composite3" presStyleCnt="0"/>
      <dgm:spPr/>
    </dgm:pt>
    <dgm:pt modelId="{8996E4A6-4AE5-4159-A339-8647D4880183}" type="pres">
      <dgm:prSet presAssocID="{228CEAB1-C23F-408B-B368-DF986817B835}" presName="background3" presStyleLbl="node3" presStyleIdx="3" presStyleCnt="4"/>
      <dgm:spPr/>
    </dgm:pt>
    <dgm:pt modelId="{5A954FB9-7BBC-461F-AC17-F0222DE2ADBF}" type="pres">
      <dgm:prSet presAssocID="{228CEAB1-C23F-408B-B368-DF986817B835}" presName="text3" presStyleLbl="fgAcc3" presStyleIdx="3" presStyleCnt="4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2831D006-1B1A-442C-8891-FBAAF74DE92F}" type="pres">
      <dgm:prSet presAssocID="{228CEAB1-C23F-408B-B368-DF986817B835}" presName="hierChild4" presStyleCnt="0"/>
      <dgm:spPr/>
    </dgm:pt>
    <dgm:pt modelId="{6F69AF76-7084-47D3-802C-00CF1C1899EA}" type="pres">
      <dgm:prSet presAssocID="{07ECA8AB-202B-478B-9675-B91DAC1C175E}" presName="Name10" presStyleLbl="parChTrans1D2" presStyleIdx="3" presStyleCnt="4"/>
      <dgm:spPr/>
      <dgm:t>
        <a:bodyPr/>
        <a:lstStyle/>
        <a:p>
          <a:endParaRPr lang="uk-UA"/>
        </a:p>
      </dgm:t>
    </dgm:pt>
    <dgm:pt modelId="{72CF6C65-4F9B-40A3-8BCA-EEC03A5494E9}" type="pres">
      <dgm:prSet presAssocID="{6DB253BC-3169-4AD9-BEA0-D9833EE223BB}" presName="hierRoot2" presStyleCnt="0"/>
      <dgm:spPr/>
    </dgm:pt>
    <dgm:pt modelId="{25845FBD-9AE0-442E-BD1C-68619CE5EE3A}" type="pres">
      <dgm:prSet presAssocID="{6DB253BC-3169-4AD9-BEA0-D9833EE223BB}" presName="composite2" presStyleCnt="0"/>
      <dgm:spPr/>
    </dgm:pt>
    <dgm:pt modelId="{0F06DE5F-AB08-4E0D-B347-ED4536818DEC}" type="pres">
      <dgm:prSet presAssocID="{6DB253BC-3169-4AD9-BEA0-D9833EE223BB}" presName="background2" presStyleLbl="node2" presStyleIdx="3" presStyleCnt="4"/>
      <dgm:spPr/>
    </dgm:pt>
    <dgm:pt modelId="{492C0E57-6730-4296-A6BB-C8DC8B1CAB03}" type="pres">
      <dgm:prSet presAssocID="{6DB253BC-3169-4AD9-BEA0-D9833EE223BB}" presName="text2" presStyleLbl="fgAcc2" presStyleIdx="3" presStyleCnt="4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65A1448B-0A4C-4477-A15B-B095F435D832}" type="pres">
      <dgm:prSet presAssocID="{6DB253BC-3169-4AD9-BEA0-D9833EE223BB}" presName="hierChild3" presStyleCnt="0"/>
      <dgm:spPr/>
    </dgm:pt>
  </dgm:ptLst>
  <dgm:cxnLst>
    <dgm:cxn modelId="{DE98B919-C347-400E-A101-402FC94590C8}" type="presOf" srcId="{F1ACF3C9-5248-4780-A9C4-9FD46DF9B392}" destId="{DBD72450-67C8-4243-A26D-9743598EDE64}" srcOrd="0" destOrd="0" presId="urn:microsoft.com/office/officeart/2005/8/layout/hierarchy1"/>
    <dgm:cxn modelId="{E98D20E6-2CBA-4A2D-BEC5-89FD0BB7FC58}" type="presOf" srcId="{C56F37EF-1D3E-4A92-957A-DC352E2770ED}" destId="{78F69B2C-BA9F-4E67-AB8D-A1D13E3F0798}" srcOrd="0" destOrd="0" presId="urn:microsoft.com/office/officeart/2005/8/layout/hierarchy1"/>
    <dgm:cxn modelId="{F4E2F0B5-F2BA-4EB2-9AC5-47ED3D9FE89B}" type="presOf" srcId="{F5403031-8524-412F-A32E-EBBBCD5EF185}" destId="{CD9584B2-8B12-4B3D-A393-E15C9CD8DD70}" srcOrd="0" destOrd="0" presId="urn:microsoft.com/office/officeart/2005/8/layout/hierarchy1"/>
    <dgm:cxn modelId="{9C94E656-5C55-4701-B384-12AD0FF07CFD}" type="presOf" srcId="{07ECA8AB-202B-478B-9675-B91DAC1C175E}" destId="{6F69AF76-7084-47D3-802C-00CF1C1899EA}" srcOrd="0" destOrd="0" presId="urn:microsoft.com/office/officeart/2005/8/layout/hierarchy1"/>
    <dgm:cxn modelId="{493207E4-E431-465F-88B7-B6A71599E6E3}" srcId="{C56F37EF-1D3E-4A92-957A-DC352E2770ED}" destId="{488E025A-1A2C-4F9D-B630-4DC1C44DDE87}" srcOrd="1" destOrd="0" parTransId="{85F48ADC-8F3C-4403-B403-CE382115B472}" sibTransId="{1FEC3425-1371-4F17-BB84-193D37A63837}"/>
    <dgm:cxn modelId="{70845257-DAE7-4449-999F-1D79F0315FD7}" type="presOf" srcId="{224C77B2-BF90-4534-BA9A-25B5E83C94D1}" destId="{87B1E3F6-4755-4C69-ABC5-E746B55BC689}" srcOrd="0" destOrd="0" presId="urn:microsoft.com/office/officeart/2005/8/layout/hierarchy1"/>
    <dgm:cxn modelId="{D98A93ED-97C5-466D-BE8B-EA3487907D55}" srcId="{A1321A8C-4D5C-4E3F-8012-230894BF6A7F}" destId="{228CEAB1-C23F-408B-B368-DF986817B835}" srcOrd="1" destOrd="0" parTransId="{F5403031-8524-412F-A32E-EBBBCD5EF185}" sibTransId="{EC0E546D-CBCF-47BC-A9CC-027AC7A5C96D}"/>
    <dgm:cxn modelId="{5A6C5EC3-8F76-42BD-8CE1-4966546BEE64}" srcId="{1EF17046-C5A9-42D4-AADD-4983B0EA49F6}" destId="{C56F37EF-1D3E-4A92-957A-DC352E2770ED}" srcOrd="1" destOrd="0" parTransId="{56DBCD52-45F3-46B4-A6D8-4A466060784D}" sibTransId="{4D36660E-E40C-4306-8AC9-B2FFE7FF2749}"/>
    <dgm:cxn modelId="{F7724F89-48A5-4445-A102-054F8A96A71B}" type="presOf" srcId="{6DB253BC-3169-4AD9-BEA0-D9833EE223BB}" destId="{492C0E57-6730-4296-A6BB-C8DC8B1CAB03}" srcOrd="0" destOrd="0" presId="urn:microsoft.com/office/officeart/2005/8/layout/hierarchy1"/>
    <dgm:cxn modelId="{906095D5-DD69-4623-8C1B-A94EF647CB9B}" type="presOf" srcId="{A1321A8C-4D5C-4E3F-8012-230894BF6A7F}" destId="{45AA6FC9-B58D-4D90-91E4-73C6166FE7D2}" srcOrd="0" destOrd="0" presId="urn:microsoft.com/office/officeart/2005/8/layout/hierarchy1"/>
    <dgm:cxn modelId="{736E1ECB-24AE-44C1-90E8-9E1E8143AC04}" type="presOf" srcId="{40619017-F27C-4F72-8374-A535ED88FCE5}" destId="{50FF0480-4F97-4B8F-98DA-03658100D95B}" srcOrd="0" destOrd="0" presId="urn:microsoft.com/office/officeart/2005/8/layout/hierarchy1"/>
    <dgm:cxn modelId="{62C82241-D71E-456A-8D96-398B76E28A63}" type="presOf" srcId="{488E025A-1A2C-4F9D-B630-4DC1C44DDE87}" destId="{CC3CA485-4ADE-494E-BA82-40666642787B}" srcOrd="0" destOrd="0" presId="urn:microsoft.com/office/officeart/2005/8/layout/hierarchy1"/>
    <dgm:cxn modelId="{6CB2670E-5831-42D1-9ABA-A1B03F7E35D0}" srcId="{1EF17046-C5A9-42D4-AADD-4983B0EA49F6}" destId="{A1321A8C-4D5C-4E3F-8012-230894BF6A7F}" srcOrd="2" destOrd="0" parTransId="{40619017-F27C-4F72-8374-A535ED88FCE5}" sibTransId="{17EED92E-F824-4E55-AF83-93AFE4E1F468}"/>
    <dgm:cxn modelId="{F65C65D3-8CEB-4F64-AF39-7A99041CFEB5}" srcId="{1EF17046-C5A9-42D4-AADD-4983B0EA49F6}" destId="{DC283E56-E75D-4B58-8D0F-9B8E8D9FC179}" srcOrd="0" destOrd="0" parTransId="{091F58C4-23B9-4000-A949-FE0F6109C30D}" sibTransId="{FADFF98C-B77E-4874-8978-6684B5E06D92}"/>
    <dgm:cxn modelId="{93097F58-F07B-4EAB-AB61-3674AFDEE7E7}" type="presOf" srcId="{85F48ADC-8F3C-4403-B403-CE382115B472}" destId="{DF86ADD7-0993-4104-AC52-8FE2827AF451}" srcOrd="0" destOrd="0" presId="urn:microsoft.com/office/officeart/2005/8/layout/hierarchy1"/>
    <dgm:cxn modelId="{29C314DD-AAF6-438E-8669-8DA7CCB00269}" type="presOf" srcId="{8B446CAC-78BA-4890-9572-DD075E56149D}" destId="{4947EEBA-5AED-4AD0-AAFD-62AA6B43A92D}" srcOrd="0" destOrd="0" presId="urn:microsoft.com/office/officeart/2005/8/layout/hierarchy1"/>
    <dgm:cxn modelId="{2F7428E7-304E-4302-BB7F-BEE6DEC1575D}" type="presOf" srcId="{228CEAB1-C23F-408B-B368-DF986817B835}" destId="{5A954FB9-7BBC-461F-AC17-F0222DE2ADBF}" srcOrd="0" destOrd="0" presId="urn:microsoft.com/office/officeart/2005/8/layout/hierarchy1"/>
    <dgm:cxn modelId="{72878271-389D-4352-8777-7DC45BC4260D}" type="presOf" srcId="{1EF17046-C5A9-42D4-AADD-4983B0EA49F6}" destId="{F545CD35-3B69-4075-8184-22BBB9D0DF83}" srcOrd="0" destOrd="0" presId="urn:microsoft.com/office/officeart/2005/8/layout/hierarchy1"/>
    <dgm:cxn modelId="{4EE6FE71-2648-4482-B2B1-9A0F22F1E421}" srcId="{A1321A8C-4D5C-4E3F-8012-230894BF6A7F}" destId="{6B8A5327-21F4-4710-9E08-1364D47E76D4}" srcOrd="0" destOrd="0" parTransId="{F1ACF3C9-5248-4780-A9C4-9FD46DF9B392}" sibTransId="{7F719EB4-01F3-4558-A3E1-EF9B1B9EAC11}"/>
    <dgm:cxn modelId="{F438EA89-0496-4F2B-B216-8BC58F9DB35D}" type="presOf" srcId="{091F58C4-23B9-4000-A949-FE0F6109C30D}" destId="{4F194AE8-7B82-480C-A862-C6BCB02B8C23}" srcOrd="0" destOrd="0" presId="urn:microsoft.com/office/officeart/2005/8/layout/hierarchy1"/>
    <dgm:cxn modelId="{BAA69E3A-B1C9-40BC-AB5E-8A61CDCAB442}" srcId="{1EF17046-C5A9-42D4-AADD-4983B0EA49F6}" destId="{6DB253BC-3169-4AD9-BEA0-D9833EE223BB}" srcOrd="3" destOrd="0" parTransId="{07ECA8AB-202B-478B-9675-B91DAC1C175E}" sibTransId="{B8F91AF4-E828-449E-82AF-953EE0F0F783}"/>
    <dgm:cxn modelId="{923E10F7-967A-42F0-87C7-7ABE3D9744A2}" type="presOf" srcId="{0B40B11A-915E-404D-9CCA-F60375E269A9}" destId="{42950080-882B-48C0-B34C-BF33531F3321}" srcOrd="0" destOrd="0" presId="urn:microsoft.com/office/officeart/2005/8/layout/hierarchy1"/>
    <dgm:cxn modelId="{4DB2B178-0866-4949-9900-660DFB23B7A7}" srcId="{8B446CAC-78BA-4890-9572-DD075E56149D}" destId="{1EF17046-C5A9-42D4-AADD-4983B0EA49F6}" srcOrd="0" destOrd="0" parTransId="{04149C3C-4AD9-418C-B6CC-93726414FF5C}" sibTransId="{807986C2-4DCE-4A36-AF4F-A9C24B5A5BC1}"/>
    <dgm:cxn modelId="{C9712333-E2D0-4669-B541-1B5149F48D08}" type="presOf" srcId="{6B8A5327-21F4-4710-9E08-1364D47E76D4}" destId="{6D85F034-64BB-43D1-8CA2-FED93342C483}" srcOrd="0" destOrd="0" presId="urn:microsoft.com/office/officeart/2005/8/layout/hierarchy1"/>
    <dgm:cxn modelId="{D34F7621-CB69-47B5-8C81-A70BD5E0C45D}" srcId="{C56F37EF-1D3E-4A92-957A-DC352E2770ED}" destId="{0B40B11A-915E-404D-9CCA-F60375E269A9}" srcOrd="0" destOrd="0" parTransId="{224C77B2-BF90-4534-BA9A-25B5E83C94D1}" sibTransId="{B23207AD-4358-4A31-80FE-C9450D22204F}"/>
    <dgm:cxn modelId="{F714F591-DDBF-4E36-A62F-FB8C0EE2E6D3}" type="presOf" srcId="{56DBCD52-45F3-46B4-A6D8-4A466060784D}" destId="{9905D87B-0CB7-45AB-BFD4-98DE89F4162F}" srcOrd="0" destOrd="0" presId="urn:microsoft.com/office/officeart/2005/8/layout/hierarchy1"/>
    <dgm:cxn modelId="{12557293-DD63-41C3-93CC-A76A21B73E79}" type="presOf" srcId="{DC283E56-E75D-4B58-8D0F-9B8E8D9FC179}" destId="{1FD9A626-21D3-46E5-B2A8-12C145CED08E}" srcOrd="0" destOrd="0" presId="urn:microsoft.com/office/officeart/2005/8/layout/hierarchy1"/>
    <dgm:cxn modelId="{C85AB6E2-11C0-4E2E-8EE1-593910056CF5}" type="presParOf" srcId="{4947EEBA-5AED-4AD0-AAFD-62AA6B43A92D}" destId="{0D213A00-B8F0-4DA8-8B1F-009E0E456CB3}" srcOrd="0" destOrd="0" presId="urn:microsoft.com/office/officeart/2005/8/layout/hierarchy1"/>
    <dgm:cxn modelId="{B1503CFA-A215-45F7-BBEC-9C70F480B23D}" type="presParOf" srcId="{0D213A00-B8F0-4DA8-8B1F-009E0E456CB3}" destId="{46F5450C-5DF4-4177-A588-4E5A7F58CEEF}" srcOrd="0" destOrd="0" presId="urn:microsoft.com/office/officeart/2005/8/layout/hierarchy1"/>
    <dgm:cxn modelId="{7F5E36A5-ADD5-457A-B4FA-DCCB84F78C3E}" type="presParOf" srcId="{46F5450C-5DF4-4177-A588-4E5A7F58CEEF}" destId="{CD015BD5-F4BD-46B5-8634-D8FDD6CAEC8A}" srcOrd="0" destOrd="0" presId="urn:microsoft.com/office/officeart/2005/8/layout/hierarchy1"/>
    <dgm:cxn modelId="{C94953F7-0D9D-42DA-B84B-1586AE92D872}" type="presParOf" srcId="{46F5450C-5DF4-4177-A588-4E5A7F58CEEF}" destId="{F545CD35-3B69-4075-8184-22BBB9D0DF83}" srcOrd="1" destOrd="0" presId="urn:microsoft.com/office/officeart/2005/8/layout/hierarchy1"/>
    <dgm:cxn modelId="{735E8568-8494-42F0-8166-E519C9F6CB9A}" type="presParOf" srcId="{0D213A00-B8F0-4DA8-8B1F-009E0E456CB3}" destId="{B2472297-F3AD-4421-9F2E-7EF9140D465D}" srcOrd="1" destOrd="0" presId="urn:microsoft.com/office/officeart/2005/8/layout/hierarchy1"/>
    <dgm:cxn modelId="{90A80D93-6377-4217-B49B-EE4DD7F5EBDC}" type="presParOf" srcId="{B2472297-F3AD-4421-9F2E-7EF9140D465D}" destId="{4F194AE8-7B82-480C-A862-C6BCB02B8C23}" srcOrd="0" destOrd="0" presId="urn:microsoft.com/office/officeart/2005/8/layout/hierarchy1"/>
    <dgm:cxn modelId="{B2F1F947-5A03-4A60-9CA6-296C31619969}" type="presParOf" srcId="{B2472297-F3AD-4421-9F2E-7EF9140D465D}" destId="{915FBC95-95D3-46B0-AACB-C57CD07FD87A}" srcOrd="1" destOrd="0" presId="urn:microsoft.com/office/officeart/2005/8/layout/hierarchy1"/>
    <dgm:cxn modelId="{90738085-67A7-4EA9-8929-F1F61A719105}" type="presParOf" srcId="{915FBC95-95D3-46B0-AACB-C57CD07FD87A}" destId="{2B9B904D-D92F-46EC-992B-0DA3D0038082}" srcOrd="0" destOrd="0" presId="urn:microsoft.com/office/officeart/2005/8/layout/hierarchy1"/>
    <dgm:cxn modelId="{91DB720D-708C-4AA5-B25A-B7424D9CDD81}" type="presParOf" srcId="{2B9B904D-D92F-46EC-992B-0DA3D0038082}" destId="{BF748DA1-23B4-4F3C-88F9-37C895B3DAD3}" srcOrd="0" destOrd="0" presId="urn:microsoft.com/office/officeart/2005/8/layout/hierarchy1"/>
    <dgm:cxn modelId="{1EDB4B25-352E-43E1-B84B-D1630B0B3717}" type="presParOf" srcId="{2B9B904D-D92F-46EC-992B-0DA3D0038082}" destId="{1FD9A626-21D3-46E5-B2A8-12C145CED08E}" srcOrd="1" destOrd="0" presId="urn:microsoft.com/office/officeart/2005/8/layout/hierarchy1"/>
    <dgm:cxn modelId="{5E49FF3C-1D51-4FCC-AAAD-735558441014}" type="presParOf" srcId="{915FBC95-95D3-46B0-AACB-C57CD07FD87A}" destId="{C9D40469-6190-45B1-B6F3-13928306C62F}" srcOrd="1" destOrd="0" presId="urn:microsoft.com/office/officeart/2005/8/layout/hierarchy1"/>
    <dgm:cxn modelId="{D91BA105-C9BC-4DD9-9D6F-FE4A42AA1218}" type="presParOf" srcId="{B2472297-F3AD-4421-9F2E-7EF9140D465D}" destId="{9905D87B-0CB7-45AB-BFD4-98DE89F4162F}" srcOrd="2" destOrd="0" presId="urn:microsoft.com/office/officeart/2005/8/layout/hierarchy1"/>
    <dgm:cxn modelId="{87157989-392E-41FD-B755-3108FB8BAC63}" type="presParOf" srcId="{B2472297-F3AD-4421-9F2E-7EF9140D465D}" destId="{84A0A440-BD76-4C05-9507-B695586B91FD}" srcOrd="3" destOrd="0" presId="urn:microsoft.com/office/officeart/2005/8/layout/hierarchy1"/>
    <dgm:cxn modelId="{8E5DC06C-1842-4CD6-80BB-313E1DE59960}" type="presParOf" srcId="{84A0A440-BD76-4C05-9507-B695586B91FD}" destId="{B8B8FA57-2009-43F0-9AFC-75B3263D6AE5}" srcOrd="0" destOrd="0" presId="urn:microsoft.com/office/officeart/2005/8/layout/hierarchy1"/>
    <dgm:cxn modelId="{C2E991A1-2C46-4181-A4E5-B5F6C264BEA6}" type="presParOf" srcId="{B8B8FA57-2009-43F0-9AFC-75B3263D6AE5}" destId="{FC9DC6C2-B27F-4511-A4A6-4921E0EE26BC}" srcOrd="0" destOrd="0" presId="urn:microsoft.com/office/officeart/2005/8/layout/hierarchy1"/>
    <dgm:cxn modelId="{8FDFBD26-4D52-4FC0-BDEB-22EE0F970942}" type="presParOf" srcId="{B8B8FA57-2009-43F0-9AFC-75B3263D6AE5}" destId="{78F69B2C-BA9F-4E67-AB8D-A1D13E3F0798}" srcOrd="1" destOrd="0" presId="urn:microsoft.com/office/officeart/2005/8/layout/hierarchy1"/>
    <dgm:cxn modelId="{A4621BF7-6C1E-48D2-BC0B-D050E35F9DBC}" type="presParOf" srcId="{84A0A440-BD76-4C05-9507-B695586B91FD}" destId="{FD393EDD-8C54-40D9-9278-AF048D73307D}" srcOrd="1" destOrd="0" presId="urn:microsoft.com/office/officeart/2005/8/layout/hierarchy1"/>
    <dgm:cxn modelId="{D600F88A-D434-4B82-9502-6C594D951B8F}" type="presParOf" srcId="{FD393EDD-8C54-40D9-9278-AF048D73307D}" destId="{87B1E3F6-4755-4C69-ABC5-E746B55BC689}" srcOrd="0" destOrd="0" presId="urn:microsoft.com/office/officeart/2005/8/layout/hierarchy1"/>
    <dgm:cxn modelId="{6DB3C0F7-38FC-41FB-B870-723C57F74C94}" type="presParOf" srcId="{FD393EDD-8C54-40D9-9278-AF048D73307D}" destId="{59C0108E-DEA7-4426-BE66-797AD67BDE60}" srcOrd="1" destOrd="0" presId="urn:microsoft.com/office/officeart/2005/8/layout/hierarchy1"/>
    <dgm:cxn modelId="{D4B16463-F4B4-4D67-9EED-BA634DD9B7AE}" type="presParOf" srcId="{59C0108E-DEA7-4426-BE66-797AD67BDE60}" destId="{4061A91E-053D-420C-8B2B-E4AD9E493D15}" srcOrd="0" destOrd="0" presId="urn:microsoft.com/office/officeart/2005/8/layout/hierarchy1"/>
    <dgm:cxn modelId="{3359ACC6-011C-4978-97AA-ED26E26A6409}" type="presParOf" srcId="{4061A91E-053D-420C-8B2B-E4AD9E493D15}" destId="{C7F6B147-A06F-48A8-936E-5024747B19A1}" srcOrd="0" destOrd="0" presId="urn:microsoft.com/office/officeart/2005/8/layout/hierarchy1"/>
    <dgm:cxn modelId="{9EB0E44F-AE4D-4896-8002-1E4200D60B26}" type="presParOf" srcId="{4061A91E-053D-420C-8B2B-E4AD9E493D15}" destId="{42950080-882B-48C0-B34C-BF33531F3321}" srcOrd="1" destOrd="0" presId="urn:microsoft.com/office/officeart/2005/8/layout/hierarchy1"/>
    <dgm:cxn modelId="{0A003E3D-A761-46B7-B44E-EEB5F5CAF60F}" type="presParOf" srcId="{59C0108E-DEA7-4426-BE66-797AD67BDE60}" destId="{3E1431CD-A83F-4DC4-9DE0-50620FDF7B34}" srcOrd="1" destOrd="0" presId="urn:microsoft.com/office/officeart/2005/8/layout/hierarchy1"/>
    <dgm:cxn modelId="{9FF2875A-37B6-49C9-95E0-04FDA6A8B36B}" type="presParOf" srcId="{FD393EDD-8C54-40D9-9278-AF048D73307D}" destId="{DF86ADD7-0993-4104-AC52-8FE2827AF451}" srcOrd="2" destOrd="0" presId="urn:microsoft.com/office/officeart/2005/8/layout/hierarchy1"/>
    <dgm:cxn modelId="{161B75D3-C39F-43C0-91A3-1A5820D4BD77}" type="presParOf" srcId="{FD393EDD-8C54-40D9-9278-AF048D73307D}" destId="{85C9E2D7-81AD-43C0-90B3-3566CA8D01AD}" srcOrd="3" destOrd="0" presId="urn:microsoft.com/office/officeart/2005/8/layout/hierarchy1"/>
    <dgm:cxn modelId="{E03058F4-204E-4F40-B4DD-D2DE47A359D2}" type="presParOf" srcId="{85C9E2D7-81AD-43C0-90B3-3566CA8D01AD}" destId="{5F4B4F47-3DAC-431D-8E7A-6CD3547EAF2E}" srcOrd="0" destOrd="0" presId="urn:microsoft.com/office/officeart/2005/8/layout/hierarchy1"/>
    <dgm:cxn modelId="{BADF0A8A-EF26-4272-A0CD-C84CB052D7D0}" type="presParOf" srcId="{5F4B4F47-3DAC-431D-8E7A-6CD3547EAF2E}" destId="{185668FF-CAE3-48C5-9C56-43AEABA63421}" srcOrd="0" destOrd="0" presId="urn:microsoft.com/office/officeart/2005/8/layout/hierarchy1"/>
    <dgm:cxn modelId="{26386A58-39B3-4029-B3E4-479E40945AF1}" type="presParOf" srcId="{5F4B4F47-3DAC-431D-8E7A-6CD3547EAF2E}" destId="{CC3CA485-4ADE-494E-BA82-40666642787B}" srcOrd="1" destOrd="0" presId="urn:microsoft.com/office/officeart/2005/8/layout/hierarchy1"/>
    <dgm:cxn modelId="{3967005E-ABDB-4DE7-9114-39874BDC3E30}" type="presParOf" srcId="{85C9E2D7-81AD-43C0-90B3-3566CA8D01AD}" destId="{4E0E83CB-2A07-45C7-A249-2E86248DD53B}" srcOrd="1" destOrd="0" presId="urn:microsoft.com/office/officeart/2005/8/layout/hierarchy1"/>
    <dgm:cxn modelId="{A6756FFB-A788-4CDE-930B-43207493E6F7}" type="presParOf" srcId="{B2472297-F3AD-4421-9F2E-7EF9140D465D}" destId="{50FF0480-4F97-4B8F-98DA-03658100D95B}" srcOrd="4" destOrd="0" presId="urn:microsoft.com/office/officeart/2005/8/layout/hierarchy1"/>
    <dgm:cxn modelId="{7B5628C1-E20E-485C-BBF6-2A7FA9F6D020}" type="presParOf" srcId="{B2472297-F3AD-4421-9F2E-7EF9140D465D}" destId="{44B3D56B-5DD2-4B74-8A80-F08027FB6E26}" srcOrd="5" destOrd="0" presId="urn:microsoft.com/office/officeart/2005/8/layout/hierarchy1"/>
    <dgm:cxn modelId="{890D2945-1CF6-4E26-A1ED-9C389BA3DDB1}" type="presParOf" srcId="{44B3D56B-5DD2-4B74-8A80-F08027FB6E26}" destId="{36D5A5FD-70A1-4431-A2D6-BF0382F4DE66}" srcOrd="0" destOrd="0" presId="urn:microsoft.com/office/officeart/2005/8/layout/hierarchy1"/>
    <dgm:cxn modelId="{AAC9276B-D213-4CE4-AF74-F739044954E0}" type="presParOf" srcId="{36D5A5FD-70A1-4431-A2D6-BF0382F4DE66}" destId="{D5EE051F-E810-4E02-8384-21FE4A4090F3}" srcOrd="0" destOrd="0" presId="urn:microsoft.com/office/officeart/2005/8/layout/hierarchy1"/>
    <dgm:cxn modelId="{DA44C8C0-3D27-45AD-B01E-B0A7C37AC038}" type="presParOf" srcId="{36D5A5FD-70A1-4431-A2D6-BF0382F4DE66}" destId="{45AA6FC9-B58D-4D90-91E4-73C6166FE7D2}" srcOrd="1" destOrd="0" presId="urn:microsoft.com/office/officeart/2005/8/layout/hierarchy1"/>
    <dgm:cxn modelId="{6692E933-B2AD-4799-8DA1-A8E20BF71C56}" type="presParOf" srcId="{44B3D56B-5DD2-4B74-8A80-F08027FB6E26}" destId="{809B055E-83FB-49E9-A6CD-4BEBC73A119F}" srcOrd="1" destOrd="0" presId="urn:microsoft.com/office/officeart/2005/8/layout/hierarchy1"/>
    <dgm:cxn modelId="{0091E6A1-6F5B-4C24-B000-029E3F1C4E89}" type="presParOf" srcId="{809B055E-83FB-49E9-A6CD-4BEBC73A119F}" destId="{DBD72450-67C8-4243-A26D-9743598EDE64}" srcOrd="0" destOrd="0" presId="urn:microsoft.com/office/officeart/2005/8/layout/hierarchy1"/>
    <dgm:cxn modelId="{D678FD87-CE69-436D-B5FB-3E0E8DDD9AAC}" type="presParOf" srcId="{809B055E-83FB-49E9-A6CD-4BEBC73A119F}" destId="{968FE61F-B0C5-49D6-8709-0E0A813EC41A}" srcOrd="1" destOrd="0" presId="urn:microsoft.com/office/officeart/2005/8/layout/hierarchy1"/>
    <dgm:cxn modelId="{68EBD91B-9B6F-4296-BC7F-01ACA35F26E8}" type="presParOf" srcId="{968FE61F-B0C5-49D6-8709-0E0A813EC41A}" destId="{871306C7-7D20-4CC9-A575-960B584A3E43}" srcOrd="0" destOrd="0" presId="urn:microsoft.com/office/officeart/2005/8/layout/hierarchy1"/>
    <dgm:cxn modelId="{54A330F1-CF02-4897-815E-CC7A43749ABA}" type="presParOf" srcId="{871306C7-7D20-4CC9-A575-960B584A3E43}" destId="{C32A25A8-7FF8-4CE8-8203-7903CE1517FD}" srcOrd="0" destOrd="0" presId="urn:microsoft.com/office/officeart/2005/8/layout/hierarchy1"/>
    <dgm:cxn modelId="{08494215-BE88-487E-8A65-B1B2B39E7CB4}" type="presParOf" srcId="{871306C7-7D20-4CC9-A575-960B584A3E43}" destId="{6D85F034-64BB-43D1-8CA2-FED93342C483}" srcOrd="1" destOrd="0" presId="urn:microsoft.com/office/officeart/2005/8/layout/hierarchy1"/>
    <dgm:cxn modelId="{B7863FBE-738F-4BDE-B53C-731DAB6DB8B7}" type="presParOf" srcId="{968FE61F-B0C5-49D6-8709-0E0A813EC41A}" destId="{6D862458-39D3-4DA5-8056-81D3CD0B1DE4}" srcOrd="1" destOrd="0" presId="urn:microsoft.com/office/officeart/2005/8/layout/hierarchy1"/>
    <dgm:cxn modelId="{F3EEDBAC-43A7-4165-AACC-AE5F21D41B98}" type="presParOf" srcId="{809B055E-83FB-49E9-A6CD-4BEBC73A119F}" destId="{CD9584B2-8B12-4B3D-A393-E15C9CD8DD70}" srcOrd="2" destOrd="0" presId="urn:microsoft.com/office/officeart/2005/8/layout/hierarchy1"/>
    <dgm:cxn modelId="{DA4E5359-4005-4445-80DA-91CBA1878026}" type="presParOf" srcId="{809B055E-83FB-49E9-A6CD-4BEBC73A119F}" destId="{511CC87D-4046-4865-B163-FFC04160C9B0}" srcOrd="3" destOrd="0" presId="urn:microsoft.com/office/officeart/2005/8/layout/hierarchy1"/>
    <dgm:cxn modelId="{802B9FF2-3FD6-462F-B009-BCD21D3CEBAC}" type="presParOf" srcId="{511CC87D-4046-4865-B163-FFC04160C9B0}" destId="{A1C49087-091D-4940-B56E-5A93BD1C3E20}" srcOrd="0" destOrd="0" presId="urn:microsoft.com/office/officeart/2005/8/layout/hierarchy1"/>
    <dgm:cxn modelId="{148E22E1-15F6-4474-A406-8A60BAB8757C}" type="presParOf" srcId="{A1C49087-091D-4940-B56E-5A93BD1C3E20}" destId="{8996E4A6-4AE5-4159-A339-8647D4880183}" srcOrd="0" destOrd="0" presId="urn:microsoft.com/office/officeart/2005/8/layout/hierarchy1"/>
    <dgm:cxn modelId="{BD4E9843-1C7A-4E4A-B504-B12A0D5F3B33}" type="presParOf" srcId="{A1C49087-091D-4940-B56E-5A93BD1C3E20}" destId="{5A954FB9-7BBC-461F-AC17-F0222DE2ADBF}" srcOrd="1" destOrd="0" presId="urn:microsoft.com/office/officeart/2005/8/layout/hierarchy1"/>
    <dgm:cxn modelId="{C8A7F07D-E086-4DDC-A483-09AC3D94DA5E}" type="presParOf" srcId="{511CC87D-4046-4865-B163-FFC04160C9B0}" destId="{2831D006-1B1A-442C-8891-FBAAF74DE92F}" srcOrd="1" destOrd="0" presId="urn:microsoft.com/office/officeart/2005/8/layout/hierarchy1"/>
    <dgm:cxn modelId="{09408146-DDC1-4622-9CAD-444773B56AF6}" type="presParOf" srcId="{B2472297-F3AD-4421-9F2E-7EF9140D465D}" destId="{6F69AF76-7084-47D3-802C-00CF1C1899EA}" srcOrd="6" destOrd="0" presId="urn:microsoft.com/office/officeart/2005/8/layout/hierarchy1"/>
    <dgm:cxn modelId="{D6C3B0ED-8855-460A-B0E6-0C348F4E0677}" type="presParOf" srcId="{B2472297-F3AD-4421-9F2E-7EF9140D465D}" destId="{72CF6C65-4F9B-40A3-8BCA-EEC03A5494E9}" srcOrd="7" destOrd="0" presId="urn:microsoft.com/office/officeart/2005/8/layout/hierarchy1"/>
    <dgm:cxn modelId="{466C5EA2-02FE-4F0B-B10C-921900E2C62C}" type="presParOf" srcId="{72CF6C65-4F9B-40A3-8BCA-EEC03A5494E9}" destId="{25845FBD-9AE0-442E-BD1C-68619CE5EE3A}" srcOrd="0" destOrd="0" presId="urn:microsoft.com/office/officeart/2005/8/layout/hierarchy1"/>
    <dgm:cxn modelId="{23E474E9-F7E7-4F4D-B17D-D78BD4EB7FCF}" type="presParOf" srcId="{25845FBD-9AE0-442E-BD1C-68619CE5EE3A}" destId="{0F06DE5F-AB08-4E0D-B347-ED4536818DEC}" srcOrd="0" destOrd="0" presId="urn:microsoft.com/office/officeart/2005/8/layout/hierarchy1"/>
    <dgm:cxn modelId="{214E8524-F814-421F-A57E-AA1D3599723D}" type="presParOf" srcId="{25845FBD-9AE0-442E-BD1C-68619CE5EE3A}" destId="{492C0E57-6730-4296-A6BB-C8DC8B1CAB03}" srcOrd="1" destOrd="0" presId="urn:microsoft.com/office/officeart/2005/8/layout/hierarchy1"/>
    <dgm:cxn modelId="{E1A39184-67A4-4C44-8841-10DB1E001E2F}" type="presParOf" srcId="{72CF6C65-4F9B-40A3-8BCA-EEC03A5494E9}" destId="{65A1448B-0A4C-4477-A15B-B095F435D832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4105932-FB26-4B7C-9AD6-FD6ED2CF1ADF}" type="doc">
      <dgm:prSet loTypeId="urn:microsoft.com/office/officeart/2005/8/layout/list1" loCatId="list" qsTypeId="urn:microsoft.com/office/officeart/2005/8/quickstyle/simple1#2" qsCatId="simple" csTypeId="urn:microsoft.com/office/officeart/2005/8/colors/accent1_2#2" csCatId="accent1" phldr="1"/>
      <dgm:spPr/>
      <dgm:t>
        <a:bodyPr/>
        <a:lstStyle/>
        <a:p>
          <a:endParaRPr lang="uk-UA"/>
        </a:p>
      </dgm:t>
    </dgm:pt>
    <dgm:pt modelId="{C8490776-B61B-4C0C-9B95-C4F5518C3649}">
      <dgm:prSet phldrT="[Текст]" custT="1"/>
      <dgm:spPr/>
      <dgm:t>
        <a:bodyPr/>
        <a:lstStyle/>
        <a:p>
          <a:pPr marL="72000"/>
          <a:r>
            <a:rPr lang="uk-UA" sz="1600" b="1" dirty="0" smtClean="0">
              <a:solidFill>
                <a:schemeClr val="tx1"/>
              </a:solidFill>
            </a:rPr>
            <a:t>5 852</a:t>
          </a:r>
          <a:r>
            <a:rPr lang="uk-UA" sz="1600" dirty="0" smtClean="0">
              <a:solidFill>
                <a:srgbClr val="FF0000"/>
              </a:solidFill>
            </a:rPr>
            <a:t> </a:t>
          </a:r>
          <a:r>
            <a:rPr lang="uk-UA" sz="1600" dirty="0" smtClean="0"/>
            <a:t>вінничанина отримали пільгові рецепти на суму </a:t>
          </a:r>
          <a:r>
            <a:rPr lang="uk-UA" sz="1600" b="1" dirty="0" smtClean="0">
              <a:solidFill>
                <a:schemeClr val="tx1"/>
              </a:solidFill>
            </a:rPr>
            <a:t>4 282,835 </a:t>
          </a:r>
          <a:r>
            <a:rPr lang="uk-UA" sz="1600" dirty="0" smtClean="0"/>
            <a:t>тис. грн. </a:t>
          </a:r>
          <a:endParaRPr lang="uk-UA" sz="1600" dirty="0"/>
        </a:p>
      </dgm:t>
    </dgm:pt>
    <dgm:pt modelId="{D7434598-CED9-4A06-ADE4-7AD13B2B01F3}" type="parTrans" cxnId="{63108C35-F6BE-4FA0-A4E5-A269003ECA1A}">
      <dgm:prSet/>
      <dgm:spPr/>
      <dgm:t>
        <a:bodyPr/>
        <a:lstStyle/>
        <a:p>
          <a:endParaRPr lang="uk-UA" sz="2000"/>
        </a:p>
      </dgm:t>
    </dgm:pt>
    <dgm:pt modelId="{7AE6EA60-157E-4601-BC4A-AD01F6A920FB}" type="sibTrans" cxnId="{63108C35-F6BE-4FA0-A4E5-A269003ECA1A}">
      <dgm:prSet/>
      <dgm:spPr/>
      <dgm:t>
        <a:bodyPr/>
        <a:lstStyle/>
        <a:p>
          <a:endParaRPr lang="uk-UA" sz="2000"/>
        </a:p>
      </dgm:t>
    </dgm:pt>
    <dgm:pt modelId="{9F8CD3D4-E481-44CE-BF32-213692F97966}">
      <dgm:prSet phldrT="[Текст]" custT="1"/>
      <dgm:spPr/>
      <dgm:t>
        <a:bodyPr/>
        <a:lstStyle/>
        <a:p>
          <a:r>
            <a:rPr lang="uk-UA" sz="1600" dirty="0" smtClean="0"/>
            <a:t>Для лікування </a:t>
          </a:r>
          <a:r>
            <a:rPr lang="uk-UA" sz="1600" b="1" dirty="0" smtClean="0"/>
            <a:t>2 489 </a:t>
          </a:r>
          <a:r>
            <a:rPr lang="uk-UA" sz="1600" dirty="0" smtClean="0"/>
            <a:t>хворих з психічними розладами ВОКПНЛ ім. акад. Ющенка передана субвенція в сумі </a:t>
          </a:r>
          <a:r>
            <a:rPr lang="uk-UA" sz="1600" b="1" dirty="0" smtClean="0">
              <a:solidFill>
                <a:schemeClr val="tx1"/>
              </a:solidFill>
            </a:rPr>
            <a:t>1,5 </a:t>
          </a:r>
          <a:r>
            <a:rPr lang="uk-UA" sz="1600" dirty="0" smtClean="0">
              <a:solidFill>
                <a:schemeClr val="tx1"/>
              </a:solidFill>
            </a:rPr>
            <a:t>млн. грн.</a:t>
          </a:r>
          <a:endParaRPr lang="uk-UA" sz="1600" dirty="0">
            <a:solidFill>
              <a:schemeClr val="tx1"/>
            </a:solidFill>
          </a:endParaRPr>
        </a:p>
      </dgm:t>
    </dgm:pt>
    <dgm:pt modelId="{DB3C2F11-8338-4A65-8EFF-CF6E73F67888}" type="parTrans" cxnId="{88E2B6B2-A2E6-4CFE-99F3-2F51A9E162F3}">
      <dgm:prSet/>
      <dgm:spPr/>
      <dgm:t>
        <a:bodyPr/>
        <a:lstStyle/>
        <a:p>
          <a:endParaRPr lang="uk-UA" sz="2000"/>
        </a:p>
      </dgm:t>
    </dgm:pt>
    <dgm:pt modelId="{2DBAABE9-5308-4074-8708-293B168630C9}" type="sibTrans" cxnId="{88E2B6B2-A2E6-4CFE-99F3-2F51A9E162F3}">
      <dgm:prSet/>
      <dgm:spPr/>
      <dgm:t>
        <a:bodyPr/>
        <a:lstStyle/>
        <a:p>
          <a:endParaRPr lang="uk-UA" sz="2000"/>
        </a:p>
      </dgm:t>
    </dgm:pt>
    <dgm:pt modelId="{03409793-F01C-4490-8AD4-F481F1ACDD0B}">
      <dgm:prSet phldrT="[Текст]" custT="1"/>
      <dgm:spPr/>
      <dgm:t>
        <a:bodyPr/>
        <a:lstStyle/>
        <a:p>
          <a:r>
            <a:rPr lang="uk-UA" sz="1600" dirty="0" smtClean="0"/>
            <a:t>Для супроводу гемодіалізу </a:t>
          </a:r>
          <a:r>
            <a:rPr lang="uk-UA" sz="1600" b="1" dirty="0" smtClean="0"/>
            <a:t>70</a:t>
          </a:r>
          <a:r>
            <a:rPr lang="uk-UA" sz="1600" dirty="0" smtClean="0"/>
            <a:t> вінничанам ВОКЛ ім. М.Пирогова передана субвенція в сумі </a:t>
          </a:r>
          <a:r>
            <a:rPr lang="uk-UA" sz="1600" b="1" dirty="0" smtClean="0">
              <a:solidFill>
                <a:schemeClr val="tx1"/>
              </a:solidFill>
            </a:rPr>
            <a:t>1,0</a:t>
          </a:r>
          <a:r>
            <a:rPr lang="uk-UA" sz="1600" dirty="0" smtClean="0">
              <a:solidFill>
                <a:schemeClr val="tx1"/>
              </a:solidFill>
            </a:rPr>
            <a:t> млн. грн.</a:t>
          </a:r>
          <a:endParaRPr lang="uk-UA" sz="1600" dirty="0">
            <a:solidFill>
              <a:schemeClr val="tx1"/>
            </a:solidFill>
          </a:endParaRPr>
        </a:p>
      </dgm:t>
    </dgm:pt>
    <dgm:pt modelId="{62783BC5-95D7-43F1-8AC1-A70CFBEB4CCB}" type="parTrans" cxnId="{1E8137F9-BBC5-4CD2-B7D2-B0A5733EDE04}">
      <dgm:prSet/>
      <dgm:spPr/>
      <dgm:t>
        <a:bodyPr/>
        <a:lstStyle/>
        <a:p>
          <a:endParaRPr lang="uk-UA" sz="2000"/>
        </a:p>
      </dgm:t>
    </dgm:pt>
    <dgm:pt modelId="{33220845-EC22-4623-982A-380B30CFF252}" type="sibTrans" cxnId="{1E8137F9-BBC5-4CD2-B7D2-B0A5733EDE04}">
      <dgm:prSet/>
      <dgm:spPr/>
      <dgm:t>
        <a:bodyPr/>
        <a:lstStyle/>
        <a:p>
          <a:endParaRPr lang="uk-UA" sz="2000"/>
        </a:p>
      </dgm:t>
    </dgm:pt>
    <dgm:pt modelId="{132FBB7F-824A-4D45-850D-E0FD24F9CF7F}">
      <dgm:prSet phldrT="[Текст]" custT="1"/>
      <dgm:spPr/>
      <dgm:t>
        <a:bodyPr/>
        <a:lstStyle/>
        <a:p>
          <a:r>
            <a:rPr lang="uk-UA" sz="1600" dirty="0" smtClean="0"/>
            <a:t>Забезпечення пільгових категорій населення відповідно до Постанови КМУ №1303/1998</a:t>
          </a:r>
          <a:br>
            <a:rPr lang="uk-UA" sz="1600" dirty="0" smtClean="0"/>
          </a:br>
          <a:r>
            <a:rPr lang="uk-UA" sz="1600" dirty="0" smtClean="0"/>
            <a:t>передбачено на 2019 рік </a:t>
          </a:r>
          <a:r>
            <a:rPr lang="uk-UA" sz="1600" b="1" dirty="0" smtClean="0">
              <a:solidFill>
                <a:schemeClr val="bg1"/>
              </a:solidFill>
            </a:rPr>
            <a:t>4 282,835 тис грн</a:t>
          </a:r>
          <a:r>
            <a:rPr lang="uk-UA" sz="1600" dirty="0" smtClean="0">
              <a:solidFill>
                <a:schemeClr val="bg1"/>
              </a:solidFill>
            </a:rPr>
            <a:t> (за рахунок місцевого бюджету)</a:t>
          </a:r>
          <a:endParaRPr lang="uk-UA" sz="1600" dirty="0">
            <a:solidFill>
              <a:schemeClr val="bg1"/>
            </a:solidFill>
          </a:endParaRPr>
        </a:p>
      </dgm:t>
    </dgm:pt>
    <dgm:pt modelId="{08C85D69-5398-4145-B51D-5905A9E11519}" type="parTrans" cxnId="{24CFD41A-9781-426D-B53C-B01A7B37D497}">
      <dgm:prSet/>
      <dgm:spPr/>
      <dgm:t>
        <a:bodyPr/>
        <a:lstStyle/>
        <a:p>
          <a:endParaRPr lang="uk-UA" sz="2000"/>
        </a:p>
      </dgm:t>
    </dgm:pt>
    <dgm:pt modelId="{6B871CE4-53FA-404D-B5FF-C203FE4E0853}" type="sibTrans" cxnId="{24CFD41A-9781-426D-B53C-B01A7B37D497}">
      <dgm:prSet/>
      <dgm:spPr/>
      <dgm:t>
        <a:bodyPr/>
        <a:lstStyle/>
        <a:p>
          <a:endParaRPr lang="uk-UA" sz="2000"/>
        </a:p>
      </dgm:t>
    </dgm:pt>
    <dgm:pt modelId="{6B71F24E-79D1-499A-87C4-8C7930FDA062}">
      <dgm:prSet phldrT="[Текст]" custT="1"/>
      <dgm:spPr/>
      <dgm:t>
        <a:bodyPr/>
        <a:lstStyle/>
        <a:p>
          <a:r>
            <a:rPr lang="uk-UA" sz="1600" dirty="0" smtClean="0"/>
            <a:t>Субвенції обласним медичним закладам для лікування вінничан </a:t>
          </a:r>
          <a:r>
            <a:rPr lang="uk-UA" sz="1600" dirty="0" smtClean="0">
              <a:solidFill>
                <a:schemeClr val="bg1"/>
              </a:solidFill>
            </a:rPr>
            <a:t>в 2019 році – </a:t>
          </a:r>
          <a:r>
            <a:rPr lang="uk-UA" sz="1600" b="1" dirty="0" smtClean="0">
              <a:solidFill>
                <a:schemeClr val="bg1"/>
              </a:solidFill>
            </a:rPr>
            <a:t>2,5 млн грн</a:t>
          </a:r>
          <a:endParaRPr lang="uk-UA" sz="1600" b="1" dirty="0">
            <a:solidFill>
              <a:schemeClr val="bg1"/>
            </a:solidFill>
          </a:endParaRPr>
        </a:p>
      </dgm:t>
    </dgm:pt>
    <dgm:pt modelId="{BE7B28C5-76E2-40D2-BBA8-F7CC06EB70A6}" type="parTrans" cxnId="{E3BE1499-5B30-4D7F-B1D3-5F56F32E2BED}">
      <dgm:prSet/>
      <dgm:spPr/>
      <dgm:t>
        <a:bodyPr/>
        <a:lstStyle/>
        <a:p>
          <a:endParaRPr lang="uk-UA" sz="2000"/>
        </a:p>
      </dgm:t>
    </dgm:pt>
    <dgm:pt modelId="{331DACD2-6C58-42E9-AE66-D59F79080CBF}" type="sibTrans" cxnId="{E3BE1499-5B30-4D7F-B1D3-5F56F32E2BED}">
      <dgm:prSet/>
      <dgm:spPr/>
      <dgm:t>
        <a:bodyPr/>
        <a:lstStyle/>
        <a:p>
          <a:endParaRPr lang="uk-UA" sz="2000"/>
        </a:p>
      </dgm:t>
    </dgm:pt>
    <dgm:pt modelId="{9DB6C7BF-BA45-4734-BD00-31A8FB2C4619}">
      <dgm:prSet phldrT="[Текст]" custT="1"/>
      <dgm:spPr/>
      <dgm:t>
        <a:bodyPr/>
        <a:lstStyle/>
        <a:p>
          <a:r>
            <a:rPr lang="uk-UA" sz="1600" dirty="0" smtClean="0"/>
            <a:t>Підтримка державних програм за рахунок міського бюджету в 2019 році – профінансовано в 2019 році                  </a:t>
          </a:r>
          <a:r>
            <a:rPr lang="uk-UA" sz="1600" b="1" dirty="0" smtClean="0"/>
            <a:t>19 873,929 тис грн</a:t>
          </a:r>
          <a:endParaRPr lang="uk-UA" sz="1600" b="1" dirty="0"/>
        </a:p>
      </dgm:t>
    </dgm:pt>
    <dgm:pt modelId="{2E2CE853-271A-497B-9A2D-6C1FC82D9C6D}" type="parTrans" cxnId="{F29C5CAF-675A-4F25-BAA9-71B4D3AD4515}">
      <dgm:prSet/>
      <dgm:spPr/>
      <dgm:t>
        <a:bodyPr/>
        <a:lstStyle/>
        <a:p>
          <a:endParaRPr lang="uk-UA" sz="2000"/>
        </a:p>
      </dgm:t>
    </dgm:pt>
    <dgm:pt modelId="{874142C4-B4A8-4309-A417-9E90C876B723}" type="sibTrans" cxnId="{F29C5CAF-675A-4F25-BAA9-71B4D3AD4515}">
      <dgm:prSet/>
      <dgm:spPr/>
      <dgm:t>
        <a:bodyPr/>
        <a:lstStyle/>
        <a:p>
          <a:endParaRPr lang="uk-UA" sz="2000"/>
        </a:p>
      </dgm:t>
    </dgm:pt>
    <dgm:pt modelId="{F3E83F21-DF1B-4FE5-BA75-034708568FBC}">
      <dgm:prSet phldrT="[Текст]" custT="1"/>
      <dgm:spPr/>
      <dgm:t>
        <a:bodyPr/>
        <a:lstStyle/>
        <a:p>
          <a:pPr marL="0" indent="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uk-UA" sz="1600" dirty="0" smtClean="0"/>
            <a:t> Забезпечення </a:t>
          </a:r>
          <a:r>
            <a:rPr lang="uk-UA" sz="1600" b="1" dirty="0" smtClean="0"/>
            <a:t>22</a:t>
          </a:r>
          <a:r>
            <a:rPr lang="uk-UA" sz="1600" dirty="0" smtClean="0"/>
            <a:t> хворих з трансплантованою ниркою, печінкою, серцем </a:t>
          </a:r>
          <a:r>
            <a:rPr lang="uk-UA" sz="1600" dirty="0" err="1" smtClean="0"/>
            <a:t>імуносупресорами</a:t>
          </a:r>
          <a:r>
            <a:rPr lang="uk-UA" sz="1600" dirty="0" smtClean="0"/>
            <a:t> - профінансовано </a:t>
          </a:r>
          <a:r>
            <a:rPr lang="uk-UA" sz="1600" b="1" dirty="0" smtClean="0">
              <a:solidFill>
                <a:schemeClr val="tx1"/>
              </a:solidFill>
            </a:rPr>
            <a:t>1 254,282 </a:t>
          </a:r>
          <a:r>
            <a:rPr lang="uk-UA" sz="1600" dirty="0" smtClean="0">
              <a:solidFill>
                <a:schemeClr val="tx1"/>
              </a:solidFill>
            </a:rPr>
            <a:t>тис грн</a:t>
          </a:r>
          <a:endParaRPr lang="uk-UA" sz="1600" dirty="0">
            <a:solidFill>
              <a:schemeClr val="tx1"/>
            </a:solidFill>
          </a:endParaRPr>
        </a:p>
      </dgm:t>
    </dgm:pt>
    <dgm:pt modelId="{A1B8E140-5D2A-4B8A-BCFD-2A336106A3A3}" type="parTrans" cxnId="{3205F8F4-4E07-49D5-8803-3B08DA14D7DF}">
      <dgm:prSet/>
      <dgm:spPr/>
      <dgm:t>
        <a:bodyPr/>
        <a:lstStyle/>
        <a:p>
          <a:endParaRPr lang="uk-UA" sz="2000"/>
        </a:p>
      </dgm:t>
    </dgm:pt>
    <dgm:pt modelId="{90C262FA-67F7-4477-87BC-CFD0BE1C8645}" type="sibTrans" cxnId="{3205F8F4-4E07-49D5-8803-3B08DA14D7DF}">
      <dgm:prSet/>
      <dgm:spPr/>
      <dgm:t>
        <a:bodyPr/>
        <a:lstStyle/>
        <a:p>
          <a:endParaRPr lang="uk-UA" sz="2000"/>
        </a:p>
      </dgm:t>
    </dgm:pt>
    <dgm:pt modelId="{58A4501C-73C3-42F8-86AA-8A30948D3A0A}">
      <dgm:prSet phldrT="[Текст]" custT="1"/>
      <dgm:spPr/>
      <dgm:t>
        <a:bodyPr/>
        <a:lstStyle/>
        <a:p>
          <a:pPr marL="72000"/>
          <a:r>
            <a:rPr lang="uk-UA" sz="1600" b="1" dirty="0" smtClean="0">
              <a:solidFill>
                <a:schemeClr val="tx1"/>
              </a:solidFill>
            </a:rPr>
            <a:t>739</a:t>
          </a:r>
          <a:r>
            <a:rPr lang="uk-UA" sz="1600" dirty="0" smtClean="0">
              <a:solidFill>
                <a:schemeClr val="tx1"/>
              </a:solidFill>
            </a:rPr>
            <a:t> ветеранів війни (з них </a:t>
          </a:r>
          <a:r>
            <a:rPr lang="uk-UA" sz="1600" b="1" dirty="0" smtClean="0">
              <a:solidFill>
                <a:schemeClr val="tx1"/>
              </a:solidFill>
            </a:rPr>
            <a:t>331</a:t>
          </a:r>
          <a:r>
            <a:rPr lang="uk-UA" sz="1600" dirty="0" smtClean="0">
              <a:solidFill>
                <a:schemeClr val="tx1"/>
              </a:solidFill>
            </a:rPr>
            <a:t> учасників АТО) отримали безоплатні рецепти на суму </a:t>
          </a:r>
          <a:r>
            <a:rPr lang="uk-UA" sz="1600" b="1" dirty="0" smtClean="0">
              <a:solidFill>
                <a:schemeClr val="tx1"/>
              </a:solidFill>
            </a:rPr>
            <a:t>325,384</a:t>
          </a:r>
          <a:r>
            <a:rPr lang="uk-UA" sz="1600" dirty="0" smtClean="0">
              <a:solidFill>
                <a:schemeClr val="tx1"/>
              </a:solidFill>
            </a:rPr>
            <a:t> тис. грн.</a:t>
          </a:r>
          <a:endParaRPr lang="uk-UA" sz="1600" dirty="0">
            <a:solidFill>
              <a:schemeClr val="tx1"/>
            </a:solidFill>
          </a:endParaRPr>
        </a:p>
      </dgm:t>
    </dgm:pt>
    <dgm:pt modelId="{392639F9-F2EA-47C9-970E-66F288ADDEB8}" type="parTrans" cxnId="{466DCAB9-7D4E-4DB7-A429-F5C912E5F358}">
      <dgm:prSet/>
      <dgm:spPr/>
      <dgm:t>
        <a:bodyPr/>
        <a:lstStyle/>
        <a:p>
          <a:endParaRPr lang="uk-UA" sz="2000"/>
        </a:p>
      </dgm:t>
    </dgm:pt>
    <dgm:pt modelId="{1D7763CD-DC95-4F9D-99B6-2438F321DA96}" type="sibTrans" cxnId="{466DCAB9-7D4E-4DB7-A429-F5C912E5F358}">
      <dgm:prSet/>
      <dgm:spPr/>
      <dgm:t>
        <a:bodyPr/>
        <a:lstStyle/>
        <a:p>
          <a:endParaRPr lang="uk-UA" sz="2000"/>
        </a:p>
      </dgm:t>
    </dgm:pt>
    <dgm:pt modelId="{14676B34-F0D4-48D3-95C9-64AB0E045969}">
      <dgm:prSet phldrT="[Текст]" custT="1"/>
      <dgm:spPr/>
      <dgm:t>
        <a:bodyPr/>
        <a:lstStyle/>
        <a:p>
          <a:pPr marL="0" marR="0" indent="0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1600" dirty="0" smtClean="0">
              <a:solidFill>
                <a:schemeClr val="tx1"/>
              </a:solidFill>
            </a:rPr>
            <a:t> Забезпечення </a:t>
          </a:r>
          <a:r>
            <a:rPr lang="uk-UA" sz="1600" dirty="0" err="1" smtClean="0">
              <a:solidFill>
                <a:schemeClr val="tx1"/>
              </a:solidFill>
            </a:rPr>
            <a:t>імуноглобулінами</a:t>
          </a:r>
          <a:r>
            <a:rPr lang="uk-UA" sz="1600" dirty="0" smtClean="0">
              <a:solidFill>
                <a:schemeClr val="tx1"/>
              </a:solidFill>
            </a:rPr>
            <a:t> </a:t>
          </a:r>
          <a:r>
            <a:rPr lang="uk-UA" sz="1600" b="1" dirty="0" smtClean="0">
              <a:solidFill>
                <a:schemeClr val="tx1"/>
              </a:solidFill>
            </a:rPr>
            <a:t>2</a:t>
          </a:r>
          <a:r>
            <a:rPr lang="uk-UA" sz="1600" dirty="0" smtClean="0">
              <a:solidFill>
                <a:schemeClr val="tx1"/>
              </a:solidFill>
            </a:rPr>
            <a:t> пацієнтів з імунодефіцитом – профінансовано </a:t>
          </a:r>
          <a:r>
            <a:rPr lang="uk-UA" sz="1600" b="1" dirty="0" smtClean="0">
              <a:solidFill>
                <a:schemeClr val="tx1"/>
              </a:solidFill>
            </a:rPr>
            <a:t>1 125,575 </a:t>
          </a:r>
          <a:r>
            <a:rPr lang="uk-UA" sz="1600" dirty="0" smtClean="0">
              <a:solidFill>
                <a:schemeClr val="tx1"/>
              </a:solidFill>
            </a:rPr>
            <a:t>тис грн</a:t>
          </a:r>
          <a:endParaRPr lang="uk-UA" sz="1600" dirty="0">
            <a:solidFill>
              <a:schemeClr val="tx1"/>
            </a:solidFill>
          </a:endParaRPr>
        </a:p>
      </dgm:t>
    </dgm:pt>
    <dgm:pt modelId="{A6F1D96E-9383-4701-A02E-B0948E7134DA}" type="parTrans" cxnId="{576C10D4-16A7-4422-A164-B813F792F44B}">
      <dgm:prSet/>
      <dgm:spPr/>
      <dgm:t>
        <a:bodyPr/>
        <a:lstStyle/>
        <a:p>
          <a:endParaRPr lang="ru-RU"/>
        </a:p>
      </dgm:t>
    </dgm:pt>
    <dgm:pt modelId="{241BBA7B-A4CD-4675-8EE1-F7F61E3F7AB7}" type="sibTrans" cxnId="{576C10D4-16A7-4422-A164-B813F792F44B}">
      <dgm:prSet/>
      <dgm:spPr/>
      <dgm:t>
        <a:bodyPr/>
        <a:lstStyle/>
        <a:p>
          <a:endParaRPr lang="ru-RU"/>
        </a:p>
      </dgm:t>
    </dgm:pt>
    <dgm:pt modelId="{B09D19B5-E6D4-4F95-98FC-20B162259560}">
      <dgm:prSet phldrT="[Текст]" custT="1"/>
      <dgm:spPr/>
      <dgm:t>
        <a:bodyPr/>
        <a:lstStyle/>
        <a:p>
          <a:pPr marL="0" indent="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  <a:tabLst>
              <a:tab pos="9234488" algn="l"/>
            </a:tabLst>
          </a:pPr>
          <a:r>
            <a:rPr lang="uk-UA" sz="1600" dirty="0" smtClean="0">
              <a:solidFill>
                <a:schemeClr val="tx1"/>
              </a:solidFill>
            </a:rPr>
            <a:t> Лікувальне харчування для </a:t>
          </a:r>
          <a:r>
            <a:rPr lang="uk-UA" sz="1600" b="1" dirty="0" smtClean="0">
              <a:solidFill>
                <a:schemeClr val="tx1"/>
              </a:solidFill>
            </a:rPr>
            <a:t>12 </a:t>
          </a:r>
          <a:r>
            <a:rPr lang="uk-UA" sz="1600" dirty="0" smtClean="0">
              <a:solidFill>
                <a:schemeClr val="tx1"/>
              </a:solidFill>
            </a:rPr>
            <a:t>дітей, хворих на </a:t>
          </a:r>
          <a:r>
            <a:rPr lang="uk-UA" sz="1600" dirty="0" err="1" smtClean="0">
              <a:solidFill>
                <a:schemeClr val="tx1"/>
              </a:solidFill>
            </a:rPr>
            <a:t>фенілкетонурію</a:t>
          </a:r>
          <a:r>
            <a:rPr lang="uk-UA" sz="1600" dirty="0" smtClean="0">
              <a:solidFill>
                <a:schemeClr val="tx1"/>
              </a:solidFill>
            </a:rPr>
            <a:t> – профінансовано </a:t>
          </a:r>
          <a:r>
            <a:rPr lang="uk-UA" sz="1600" b="1" dirty="0" smtClean="0">
              <a:solidFill>
                <a:schemeClr val="tx1"/>
              </a:solidFill>
            </a:rPr>
            <a:t>1 371,171 </a:t>
          </a:r>
          <a:r>
            <a:rPr lang="uk-UA" sz="1600" dirty="0" smtClean="0">
              <a:solidFill>
                <a:schemeClr val="tx1"/>
              </a:solidFill>
            </a:rPr>
            <a:t>тис грн</a:t>
          </a:r>
          <a:endParaRPr lang="uk-UA" sz="1600" dirty="0">
            <a:solidFill>
              <a:schemeClr val="tx1"/>
            </a:solidFill>
          </a:endParaRPr>
        </a:p>
      </dgm:t>
    </dgm:pt>
    <dgm:pt modelId="{D6C9D3D4-196B-45B8-9A44-21A70AF47E5E}" type="parTrans" cxnId="{2845256C-3853-4CC3-8FE1-73F522C356ED}">
      <dgm:prSet/>
      <dgm:spPr/>
      <dgm:t>
        <a:bodyPr/>
        <a:lstStyle/>
        <a:p>
          <a:endParaRPr lang="ru-RU"/>
        </a:p>
      </dgm:t>
    </dgm:pt>
    <dgm:pt modelId="{A6976E19-5DC8-4CBC-A4AF-387B1808B141}" type="sibTrans" cxnId="{2845256C-3853-4CC3-8FE1-73F522C356ED}">
      <dgm:prSet/>
      <dgm:spPr/>
      <dgm:t>
        <a:bodyPr/>
        <a:lstStyle/>
        <a:p>
          <a:endParaRPr lang="ru-RU"/>
        </a:p>
      </dgm:t>
    </dgm:pt>
    <dgm:pt modelId="{3B1986C6-A69B-4911-9971-D2C941619069}">
      <dgm:prSet phldrT="[Текст]" custT="1"/>
      <dgm:spPr/>
      <dgm:t>
        <a:bodyPr/>
        <a:lstStyle/>
        <a:p>
          <a:pPr marL="0" marR="0" indent="0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1600" dirty="0" smtClean="0">
              <a:solidFill>
                <a:schemeClr val="tx1"/>
              </a:solidFill>
            </a:rPr>
            <a:t> Забезпечення хворих на ювенільний </a:t>
          </a:r>
          <a:r>
            <a:rPr lang="uk-UA" sz="1600" dirty="0" err="1" smtClean="0">
              <a:solidFill>
                <a:schemeClr val="tx1"/>
              </a:solidFill>
            </a:rPr>
            <a:t>ревматоїдний</a:t>
          </a:r>
          <a:r>
            <a:rPr lang="uk-UA" sz="1600" dirty="0" smtClean="0">
              <a:solidFill>
                <a:schemeClr val="tx1"/>
              </a:solidFill>
            </a:rPr>
            <a:t> артрит інгібіторами </a:t>
          </a:r>
          <a:r>
            <a:rPr lang="uk-UA" sz="1600" dirty="0" err="1" smtClean="0">
              <a:solidFill>
                <a:schemeClr val="tx1"/>
              </a:solidFill>
            </a:rPr>
            <a:t>інтерлейкіну</a:t>
          </a:r>
          <a:r>
            <a:rPr lang="uk-UA" sz="1600" dirty="0" smtClean="0">
              <a:solidFill>
                <a:schemeClr val="tx1"/>
              </a:solidFill>
            </a:rPr>
            <a:t> –  профінансовано </a:t>
          </a:r>
          <a:r>
            <a:rPr lang="uk-UA" sz="1600" b="1" dirty="0" smtClean="0">
              <a:solidFill>
                <a:schemeClr val="tx1"/>
              </a:solidFill>
            </a:rPr>
            <a:t>457,758</a:t>
          </a:r>
          <a:r>
            <a:rPr lang="uk-UA" sz="1600" dirty="0" smtClean="0">
              <a:solidFill>
                <a:schemeClr val="tx1"/>
              </a:solidFill>
            </a:rPr>
            <a:t> тис грн</a:t>
          </a:r>
        </a:p>
      </dgm:t>
    </dgm:pt>
    <dgm:pt modelId="{80A2A00C-A186-42D9-852E-36E2EE111AE5}" type="parTrans" cxnId="{FBAA5B62-3CF7-413D-9F08-A8BE31D2C248}">
      <dgm:prSet/>
      <dgm:spPr/>
      <dgm:t>
        <a:bodyPr/>
        <a:lstStyle/>
        <a:p>
          <a:endParaRPr lang="ru-RU"/>
        </a:p>
      </dgm:t>
    </dgm:pt>
    <dgm:pt modelId="{4F5177CF-5166-46F3-946C-1BBC7BD08FDC}" type="sibTrans" cxnId="{FBAA5B62-3CF7-413D-9F08-A8BE31D2C248}">
      <dgm:prSet/>
      <dgm:spPr/>
      <dgm:t>
        <a:bodyPr/>
        <a:lstStyle/>
        <a:p>
          <a:endParaRPr lang="ru-RU"/>
        </a:p>
      </dgm:t>
    </dgm:pt>
    <dgm:pt modelId="{BE669361-E25E-4379-8D3E-A19FC59EB2F4}">
      <dgm:prSet phldrT="[Текст]" custT="1"/>
      <dgm:spPr/>
      <dgm:t>
        <a:bodyPr/>
        <a:lstStyle/>
        <a:p>
          <a:pPr marL="0" marR="0" indent="0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1600" dirty="0" smtClean="0">
              <a:solidFill>
                <a:schemeClr val="tx1"/>
              </a:solidFill>
            </a:rPr>
            <a:t> Цільові видатки на лікування хворих на цукровий та нецукровий діабет – профінансовано                           </a:t>
          </a:r>
          <a:r>
            <a:rPr lang="uk-UA" sz="1600" b="1" dirty="0" smtClean="0">
              <a:solidFill>
                <a:schemeClr val="tx1"/>
              </a:solidFill>
            </a:rPr>
            <a:t>15 665,143 </a:t>
          </a:r>
          <a:r>
            <a:rPr lang="uk-UA" sz="1600" dirty="0" smtClean="0">
              <a:solidFill>
                <a:schemeClr val="tx1"/>
              </a:solidFill>
            </a:rPr>
            <a:t>тис грн</a:t>
          </a:r>
        </a:p>
      </dgm:t>
    </dgm:pt>
    <dgm:pt modelId="{2CC1FB2D-3DC1-4C2B-BC82-492E444B062E}" type="parTrans" cxnId="{B54F09B3-6194-4227-B7A6-59C296413FEA}">
      <dgm:prSet/>
      <dgm:spPr/>
      <dgm:t>
        <a:bodyPr/>
        <a:lstStyle/>
        <a:p>
          <a:endParaRPr lang="ru-RU"/>
        </a:p>
      </dgm:t>
    </dgm:pt>
    <dgm:pt modelId="{7B28E993-D9BE-49A5-A6CB-727C370A1F46}" type="sibTrans" cxnId="{B54F09B3-6194-4227-B7A6-59C296413FEA}">
      <dgm:prSet/>
      <dgm:spPr/>
      <dgm:t>
        <a:bodyPr/>
        <a:lstStyle/>
        <a:p>
          <a:endParaRPr lang="ru-RU"/>
        </a:p>
      </dgm:t>
    </dgm:pt>
    <dgm:pt modelId="{84EA19A3-7EFE-48B3-8721-D662FB1371BA}" type="pres">
      <dgm:prSet presAssocID="{B4105932-FB26-4B7C-9AD6-FD6ED2CF1ADF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CF2572A0-093C-44B8-87E8-FF1009217328}" type="pres">
      <dgm:prSet presAssocID="{132FBB7F-824A-4D45-850D-E0FD24F9CF7F}" presName="parentLin" presStyleCnt="0"/>
      <dgm:spPr/>
    </dgm:pt>
    <dgm:pt modelId="{B81CC6B2-EF10-41C3-BCFD-5D011D8CBC94}" type="pres">
      <dgm:prSet presAssocID="{132FBB7F-824A-4D45-850D-E0FD24F9CF7F}" presName="parentLeftMargin" presStyleLbl="node1" presStyleIdx="0" presStyleCnt="3"/>
      <dgm:spPr/>
      <dgm:t>
        <a:bodyPr/>
        <a:lstStyle/>
        <a:p>
          <a:endParaRPr lang="uk-UA"/>
        </a:p>
      </dgm:t>
    </dgm:pt>
    <dgm:pt modelId="{1E4CC74B-298D-4230-9728-75D6DE42A51D}" type="pres">
      <dgm:prSet presAssocID="{132FBB7F-824A-4D45-850D-E0FD24F9CF7F}" presName="parentText" presStyleLbl="node1" presStyleIdx="0" presStyleCnt="3" custScaleX="142857" custScaleY="293600" custLinFactNeighborX="2175" custLinFactNeighborY="-13852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73C26DE4-F203-4456-B1CF-65A2BD865A85}" type="pres">
      <dgm:prSet presAssocID="{132FBB7F-824A-4D45-850D-E0FD24F9CF7F}" presName="negativeSpace" presStyleCnt="0"/>
      <dgm:spPr/>
    </dgm:pt>
    <dgm:pt modelId="{CE72635B-6869-4BA4-85C5-EEBF455DAF1F}" type="pres">
      <dgm:prSet presAssocID="{132FBB7F-824A-4D45-850D-E0FD24F9CF7F}" presName="childText" presStyleLbl="conFgAcc1" presStyleIdx="0" presStyleCnt="3" custLinFactNeighborX="-329" custLinFactNeighborY="-99249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DDC53089-F31A-4C68-A569-325A7C395F94}" type="pres">
      <dgm:prSet presAssocID="{6B871CE4-53FA-404D-B5FF-C203FE4E0853}" presName="spaceBetweenRectangles" presStyleCnt="0"/>
      <dgm:spPr/>
    </dgm:pt>
    <dgm:pt modelId="{50EA9DAD-FCA5-413E-93B6-E6FE3BEEEA12}" type="pres">
      <dgm:prSet presAssocID="{6B71F24E-79D1-499A-87C4-8C7930FDA062}" presName="parentLin" presStyleCnt="0"/>
      <dgm:spPr/>
    </dgm:pt>
    <dgm:pt modelId="{476167FA-8B97-4E0F-8F8E-43620703C9AF}" type="pres">
      <dgm:prSet presAssocID="{6B71F24E-79D1-499A-87C4-8C7930FDA062}" presName="parentLeftMargin" presStyleLbl="node1" presStyleIdx="0" presStyleCnt="3"/>
      <dgm:spPr/>
      <dgm:t>
        <a:bodyPr/>
        <a:lstStyle/>
        <a:p>
          <a:endParaRPr lang="uk-UA"/>
        </a:p>
      </dgm:t>
    </dgm:pt>
    <dgm:pt modelId="{84787D18-0AA2-4E95-8A1C-180E0BFC666B}" type="pres">
      <dgm:prSet presAssocID="{6B71F24E-79D1-499A-87C4-8C7930FDA062}" presName="parentText" presStyleLbl="node1" presStyleIdx="1" presStyleCnt="3" custScaleX="142857" custScaleY="160900" custLinFactNeighborX="-5177" custLinFactNeighborY="-22345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EDA89EBC-4603-4310-B4BE-8A9D34CA46F7}" type="pres">
      <dgm:prSet presAssocID="{6B71F24E-79D1-499A-87C4-8C7930FDA062}" presName="negativeSpace" presStyleCnt="0"/>
      <dgm:spPr/>
    </dgm:pt>
    <dgm:pt modelId="{C0ABEA79-3304-45D1-8DA2-D82B7AF0AE58}" type="pres">
      <dgm:prSet presAssocID="{6B71F24E-79D1-499A-87C4-8C7930FDA062}" presName="childText" presStyleLbl="conFgAcc1" presStyleIdx="1" presStyleCnt="3" custLinFactY="2908" custLinFactNeighborX="-246" custLinFactNeighborY="100000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094010FF-C745-48BB-B740-0AD096E1E318}" type="pres">
      <dgm:prSet presAssocID="{331DACD2-6C58-42E9-AE66-D59F79080CBF}" presName="spaceBetweenRectangles" presStyleCnt="0"/>
      <dgm:spPr/>
    </dgm:pt>
    <dgm:pt modelId="{C829395E-8BB6-452E-A6A4-60F4957525AB}" type="pres">
      <dgm:prSet presAssocID="{9DB6C7BF-BA45-4734-BD00-31A8FB2C4619}" presName="parentLin" presStyleCnt="0"/>
      <dgm:spPr/>
    </dgm:pt>
    <dgm:pt modelId="{A3085D19-6749-4A69-8729-72D7D770424D}" type="pres">
      <dgm:prSet presAssocID="{9DB6C7BF-BA45-4734-BD00-31A8FB2C4619}" presName="parentLeftMargin" presStyleLbl="node1" presStyleIdx="1" presStyleCnt="3"/>
      <dgm:spPr/>
      <dgm:t>
        <a:bodyPr/>
        <a:lstStyle/>
        <a:p>
          <a:endParaRPr lang="uk-UA"/>
        </a:p>
      </dgm:t>
    </dgm:pt>
    <dgm:pt modelId="{BBAD2D8A-7AB7-416F-8F00-38B654B6DB13}" type="pres">
      <dgm:prSet presAssocID="{9DB6C7BF-BA45-4734-BD00-31A8FB2C4619}" presName="parentText" presStyleLbl="node1" presStyleIdx="2" presStyleCnt="3" custScaleX="157127" custScaleY="264136" custLinFactNeighborX="-99" custLinFactNeighborY="-475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C246A969-963C-4945-8AA6-3643C1B9753F}" type="pres">
      <dgm:prSet presAssocID="{9DB6C7BF-BA45-4734-BD00-31A8FB2C4619}" presName="negativeSpace" presStyleCnt="0"/>
      <dgm:spPr/>
    </dgm:pt>
    <dgm:pt modelId="{4C116C7E-2706-4185-A8F0-9F0674412618}" type="pres">
      <dgm:prSet presAssocID="{9DB6C7BF-BA45-4734-BD00-31A8FB2C4619}" presName="childText" presStyleLbl="conFgAcc1" presStyleIdx="2" presStyleCnt="3" custLinFactNeighborX="82" custLinFactNeighborY="6348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8403E36F-B94C-44FB-AC26-D7638AE406DF}" type="presOf" srcId="{9DB6C7BF-BA45-4734-BD00-31A8FB2C4619}" destId="{A3085D19-6749-4A69-8729-72D7D770424D}" srcOrd="0" destOrd="0" presId="urn:microsoft.com/office/officeart/2005/8/layout/list1"/>
    <dgm:cxn modelId="{36821697-6BCF-4994-BE83-2700ED158590}" type="presOf" srcId="{132FBB7F-824A-4D45-850D-E0FD24F9CF7F}" destId="{B81CC6B2-EF10-41C3-BCFD-5D011D8CBC94}" srcOrd="0" destOrd="0" presId="urn:microsoft.com/office/officeart/2005/8/layout/list1"/>
    <dgm:cxn modelId="{63108C35-F6BE-4FA0-A4E5-A269003ECA1A}" srcId="{132FBB7F-824A-4D45-850D-E0FD24F9CF7F}" destId="{C8490776-B61B-4C0C-9B95-C4F5518C3649}" srcOrd="0" destOrd="0" parTransId="{D7434598-CED9-4A06-ADE4-7AD13B2B01F3}" sibTransId="{7AE6EA60-157E-4601-BC4A-AD01F6A920FB}"/>
    <dgm:cxn modelId="{78933E16-2FEB-4194-8DB3-AA23DD0C9399}" type="presOf" srcId="{03409793-F01C-4490-8AD4-F481F1ACDD0B}" destId="{C0ABEA79-3304-45D1-8DA2-D82B7AF0AE58}" srcOrd="0" destOrd="1" presId="urn:microsoft.com/office/officeart/2005/8/layout/list1"/>
    <dgm:cxn modelId="{B54F09B3-6194-4227-B7A6-59C296413FEA}" srcId="{9DB6C7BF-BA45-4734-BD00-31A8FB2C4619}" destId="{BE669361-E25E-4379-8D3E-A19FC59EB2F4}" srcOrd="4" destOrd="0" parTransId="{2CC1FB2D-3DC1-4C2B-BC82-492E444B062E}" sibTransId="{7B28E993-D9BE-49A5-A6CB-727C370A1F46}"/>
    <dgm:cxn modelId="{576C10D4-16A7-4422-A164-B813F792F44B}" srcId="{9DB6C7BF-BA45-4734-BD00-31A8FB2C4619}" destId="{14676B34-F0D4-48D3-95C9-64AB0E045969}" srcOrd="2" destOrd="0" parTransId="{A6F1D96E-9383-4701-A02E-B0948E7134DA}" sibTransId="{241BBA7B-A4CD-4675-8EE1-F7F61E3F7AB7}"/>
    <dgm:cxn modelId="{1C9D6F2D-99AD-4A25-A565-A03D962BBEE6}" type="presOf" srcId="{6B71F24E-79D1-499A-87C4-8C7930FDA062}" destId="{476167FA-8B97-4E0F-8F8E-43620703C9AF}" srcOrd="0" destOrd="0" presId="urn:microsoft.com/office/officeart/2005/8/layout/list1"/>
    <dgm:cxn modelId="{C8282279-EEE3-4A95-B0BE-AC5FBAEB4F72}" type="presOf" srcId="{BE669361-E25E-4379-8D3E-A19FC59EB2F4}" destId="{4C116C7E-2706-4185-A8F0-9F0674412618}" srcOrd="0" destOrd="4" presId="urn:microsoft.com/office/officeart/2005/8/layout/list1"/>
    <dgm:cxn modelId="{88E2B6B2-A2E6-4CFE-99F3-2F51A9E162F3}" srcId="{6B71F24E-79D1-499A-87C4-8C7930FDA062}" destId="{9F8CD3D4-E481-44CE-BF32-213692F97966}" srcOrd="0" destOrd="0" parTransId="{DB3C2F11-8338-4A65-8EFF-CF6E73F67888}" sibTransId="{2DBAABE9-5308-4074-8708-293B168630C9}"/>
    <dgm:cxn modelId="{F7ED986D-A52F-4135-8203-698E44EAB326}" type="presOf" srcId="{B4105932-FB26-4B7C-9AD6-FD6ED2CF1ADF}" destId="{84EA19A3-7EFE-48B3-8721-D662FB1371BA}" srcOrd="0" destOrd="0" presId="urn:microsoft.com/office/officeart/2005/8/layout/list1"/>
    <dgm:cxn modelId="{81142F7B-C1A8-4AB5-BCAD-78A785CB64A9}" type="presOf" srcId="{14676B34-F0D4-48D3-95C9-64AB0E045969}" destId="{4C116C7E-2706-4185-A8F0-9F0674412618}" srcOrd="0" destOrd="2" presId="urn:microsoft.com/office/officeart/2005/8/layout/list1"/>
    <dgm:cxn modelId="{F29C5CAF-675A-4F25-BAA9-71B4D3AD4515}" srcId="{B4105932-FB26-4B7C-9AD6-FD6ED2CF1ADF}" destId="{9DB6C7BF-BA45-4734-BD00-31A8FB2C4619}" srcOrd="2" destOrd="0" parTransId="{2E2CE853-271A-497B-9A2D-6C1FC82D9C6D}" sibTransId="{874142C4-B4A8-4309-A417-9E90C876B723}"/>
    <dgm:cxn modelId="{2845256C-3853-4CC3-8FE1-73F522C356ED}" srcId="{9DB6C7BF-BA45-4734-BD00-31A8FB2C4619}" destId="{B09D19B5-E6D4-4F95-98FC-20B162259560}" srcOrd="1" destOrd="0" parTransId="{D6C9D3D4-196B-45B8-9A44-21A70AF47E5E}" sibTransId="{A6976E19-5DC8-4CBC-A4AF-387B1808B141}"/>
    <dgm:cxn modelId="{DC05FFE5-056A-4B8F-B97B-F5D458B97343}" type="presOf" srcId="{F3E83F21-DF1B-4FE5-BA75-034708568FBC}" destId="{4C116C7E-2706-4185-A8F0-9F0674412618}" srcOrd="0" destOrd="0" presId="urn:microsoft.com/office/officeart/2005/8/layout/list1"/>
    <dgm:cxn modelId="{DBAEADFE-E250-4CC6-90B1-6DBF0D9CFDCC}" type="presOf" srcId="{3B1986C6-A69B-4911-9971-D2C941619069}" destId="{4C116C7E-2706-4185-A8F0-9F0674412618}" srcOrd="0" destOrd="3" presId="urn:microsoft.com/office/officeart/2005/8/layout/list1"/>
    <dgm:cxn modelId="{D5EF407C-104E-476D-845A-11AB5BBD953E}" type="presOf" srcId="{58A4501C-73C3-42F8-86AA-8A30948D3A0A}" destId="{CE72635B-6869-4BA4-85C5-EEBF455DAF1F}" srcOrd="0" destOrd="1" presId="urn:microsoft.com/office/officeart/2005/8/layout/list1"/>
    <dgm:cxn modelId="{EA7DC118-A836-4F7D-A605-9BE349CC71E6}" type="presOf" srcId="{C8490776-B61B-4C0C-9B95-C4F5518C3649}" destId="{CE72635B-6869-4BA4-85C5-EEBF455DAF1F}" srcOrd="0" destOrd="0" presId="urn:microsoft.com/office/officeart/2005/8/layout/list1"/>
    <dgm:cxn modelId="{CD2CC6AC-E7B3-4CB7-8640-9E6DE7394CDB}" type="presOf" srcId="{9F8CD3D4-E481-44CE-BF32-213692F97966}" destId="{C0ABEA79-3304-45D1-8DA2-D82B7AF0AE58}" srcOrd="0" destOrd="0" presId="urn:microsoft.com/office/officeart/2005/8/layout/list1"/>
    <dgm:cxn modelId="{3205F8F4-4E07-49D5-8803-3B08DA14D7DF}" srcId="{9DB6C7BF-BA45-4734-BD00-31A8FB2C4619}" destId="{F3E83F21-DF1B-4FE5-BA75-034708568FBC}" srcOrd="0" destOrd="0" parTransId="{A1B8E140-5D2A-4B8A-BCFD-2A336106A3A3}" sibTransId="{90C262FA-67F7-4477-87BC-CFD0BE1C8645}"/>
    <dgm:cxn modelId="{FBAA5B62-3CF7-413D-9F08-A8BE31D2C248}" srcId="{9DB6C7BF-BA45-4734-BD00-31A8FB2C4619}" destId="{3B1986C6-A69B-4911-9971-D2C941619069}" srcOrd="3" destOrd="0" parTransId="{80A2A00C-A186-42D9-852E-36E2EE111AE5}" sibTransId="{4F5177CF-5166-46F3-946C-1BBC7BD08FDC}"/>
    <dgm:cxn modelId="{466DCAB9-7D4E-4DB7-A429-F5C912E5F358}" srcId="{132FBB7F-824A-4D45-850D-E0FD24F9CF7F}" destId="{58A4501C-73C3-42F8-86AA-8A30948D3A0A}" srcOrd="1" destOrd="0" parTransId="{392639F9-F2EA-47C9-970E-66F288ADDEB8}" sibTransId="{1D7763CD-DC95-4F9D-99B6-2438F321DA96}"/>
    <dgm:cxn modelId="{E3BE1499-5B30-4D7F-B1D3-5F56F32E2BED}" srcId="{B4105932-FB26-4B7C-9AD6-FD6ED2CF1ADF}" destId="{6B71F24E-79D1-499A-87C4-8C7930FDA062}" srcOrd="1" destOrd="0" parTransId="{BE7B28C5-76E2-40D2-BBA8-F7CC06EB70A6}" sibTransId="{331DACD2-6C58-42E9-AE66-D59F79080CBF}"/>
    <dgm:cxn modelId="{1E8137F9-BBC5-4CD2-B7D2-B0A5733EDE04}" srcId="{6B71F24E-79D1-499A-87C4-8C7930FDA062}" destId="{03409793-F01C-4490-8AD4-F481F1ACDD0B}" srcOrd="1" destOrd="0" parTransId="{62783BC5-95D7-43F1-8AC1-A70CFBEB4CCB}" sibTransId="{33220845-EC22-4623-982A-380B30CFF252}"/>
    <dgm:cxn modelId="{19FAC7EC-DBAA-47F8-BA59-5656DE0B2F2E}" type="presOf" srcId="{B09D19B5-E6D4-4F95-98FC-20B162259560}" destId="{4C116C7E-2706-4185-A8F0-9F0674412618}" srcOrd="0" destOrd="1" presId="urn:microsoft.com/office/officeart/2005/8/layout/list1"/>
    <dgm:cxn modelId="{78A19539-8DD9-48CD-BA22-B69EFC3BD8C1}" type="presOf" srcId="{132FBB7F-824A-4D45-850D-E0FD24F9CF7F}" destId="{1E4CC74B-298D-4230-9728-75D6DE42A51D}" srcOrd="1" destOrd="0" presId="urn:microsoft.com/office/officeart/2005/8/layout/list1"/>
    <dgm:cxn modelId="{AE4025BC-7A78-44AB-B510-AF49EE9F7240}" type="presOf" srcId="{9DB6C7BF-BA45-4734-BD00-31A8FB2C4619}" destId="{BBAD2D8A-7AB7-416F-8F00-38B654B6DB13}" srcOrd="1" destOrd="0" presId="urn:microsoft.com/office/officeart/2005/8/layout/list1"/>
    <dgm:cxn modelId="{24CFD41A-9781-426D-B53C-B01A7B37D497}" srcId="{B4105932-FB26-4B7C-9AD6-FD6ED2CF1ADF}" destId="{132FBB7F-824A-4D45-850D-E0FD24F9CF7F}" srcOrd="0" destOrd="0" parTransId="{08C85D69-5398-4145-B51D-5905A9E11519}" sibTransId="{6B871CE4-53FA-404D-B5FF-C203FE4E0853}"/>
    <dgm:cxn modelId="{14F88382-6337-4E54-88FE-28C04A0EE030}" type="presOf" srcId="{6B71F24E-79D1-499A-87C4-8C7930FDA062}" destId="{84787D18-0AA2-4E95-8A1C-180E0BFC666B}" srcOrd="1" destOrd="0" presId="urn:microsoft.com/office/officeart/2005/8/layout/list1"/>
    <dgm:cxn modelId="{A64DF112-8915-4426-A3AD-6F52D17A88BD}" type="presParOf" srcId="{84EA19A3-7EFE-48B3-8721-D662FB1371BA}" destId="{CF2572A0-093C-44B8-87E8-FF1009217328}" srcOrd="0" destOrd="0" presId="urn:microsoft.com/office/officeart/2005/8/layout/list1"/>
    <dgm:cxn modelId="{7CCDE18A-C5B4-4B26-9F50-92927EE58F07}" type="presParOf" srcId="{CF2572A0-093C-44B8-87E8-FF1009217328}" destId="{B81CC6B2-EF10-41C3-BCFD-5D011D8CBC94}" srcOrd="0" destOrd="0" presId="urn:microsoft.com/office/officeart/2005/8/layout/list1"/>
    <dgm:cxn modelId="{971727B3-C15C-438C-96D0-426C372FC8C5}" type="presParOf" srcId="{CF2572A0-093C-44B8-87E8-FF1009217328}" destId="{1E4CC74B-298D-4230-9728-75D6DE42A51D}" srcOrd="1" destOrd="0" presId="urn:microsoft.com/office/officeart/2005/8/layout/list1"/>
    <dgm:cxn modelId="{D2443212-95E1-449B-9DCC-ADFD57F43AFE}" type="presParOf" srcId="{84EA19A3-7EFE-48B3-8721-D662FB1371BA}" destId="{73C26DE4-F203-4456-B1CF-65A2BD865A85}" srcOrd="1" destOrd="0" presId="urn:microsoft.com/office/officeart/2005/8/layout/list1"/>
    <dgm:cxn modelId="{4923D810-4F60-4296-B2F3-39FB4541A468}" type="presParOf" srcId="{84EA19A3-7EFE-48B3-8721-D662FB1371BA}" destId="{CE72635B-6869-4BA4-85C5-EEBF455DAF1F}" srcOrd="2" destOrd="0" presId="urn:microsoft.com/office/officeart/2005/8/layout/list1"/>
    <dgm:cxn modelId="{89680BEA-C5A5-466C-9219-4D3DBA67FAFF}" type="presParOf" srcId="{84EA19A3-7EFE-48B3-8721-D662FB1371BA}" destId="{DDC53089-F31A-4C68-A569-325A7C395F94}" srcOrd="3" destOrd="0" presId="urn:microsoft.com/office/officeart/2005/8/layout/list1"/>
    <dgm:cxn modelId="{C58F9673-40E9-4138-97D2-3E131FAD5477}" type="presParOf" srcId="{84EA19A3-7EFE-48B3-8721-D662FB1371BA}" destId="{50EA9DAD-FCA5-413E-93B6-E6FE3BEEEA12}" srcOrd="4" destOrd="0" presId="urn:microsoft.com/office/officeart/2005/8/layout/list1"/>
    <dgm:cxn modelId="{7377AE76-A16F-4582-B6C5-08062DC2B432}" type="presParOf" srcId="{50EA9DAD-FCA5-413E-93B6-E6FE3BEEEA12}" destId="{476167FA-8B97-4E0F-8F8E-43620703C9AF}" srcOrd="0" destOrd="0" presId="urn:microsoft.com/office/officeart/2005/8/layout/list1"/>
    <dgm:cxn modelId="{11CD9EB4-FCAC-4358-8FFB-C9136B1D7342}" type="presParOf" srcId="{50EA9DAD-FCA5-413E-93B6-E6FE3BEEEA12}" destId="{84787D18-0AA2-4E95-8A1C-180E0BFC666B}" srcOrd="1" destOrd="0" presId="urn:microsoft.com/office/officeart/2005/8/layout/list1"/>
    <dgm:cxn modelId="{ABFB5963-CB82-4B4A-8AC8-5F0E7A0E718B}" type="presParOf" srcId="{84EA19A3-7EFE-48B3-8721-D662FB1371BA}" destId="{EDA89EBC-4603-4310-B4BE-8A9D34CA46F7}" srcOrd="5" destOrd="0" presId="urn:microsoft.com/office/officeart/2005/8/layout/list1"/>
    <dgm:cxn modelId="{97E76218-2AC4-44F8-880D-449E4991BF3E}" type="presParOf" srcId="{84EA19A3-7EFE-48B3-8721-D662FB1371BA}" destId="{C0ABEA79-3304-45D1-8DA2-D82B7AF0AE58}" srcOrd="6" destOrd="0" presId="urn:microsoft.com/office/officeart/2005/8/layout/list1"/>
    <dgm:cxn modelId="{01FDD07B-9BE1-4E67-9206-D2490F29DB61}" type="presParOf" srcId="{84EA19A3-7EFE-48B3-8721-D662FB1371BA}" destId="{094010FF-C745-48BB-B740-0AD096E1E318}" srcOrd="7" destOrd="0" presId="urn:microsoft.com/office/officeart/2005/8/layout/list1"/>
    <dgm:cxn modelId="{EC0A4EBA-4651-48BE-AD49-EB37CC4FEC1C}" type="presParOf" srcId="{84EA19A3-7EFE-48B3-8721-D662FB1371BA}" destId="{C829395E-8BB6-452E-A6A4-60F4957525AB}" srcOrd="8" destOrd="0" presId="urn:microsoft.com/office/officeart/2005/8/layout/list1"/>
    <dgm:cxn modelId="{11ADF750-E5DB-4FAC-8F23-83D21315B761}" type="presParOf" srcId="{C829395E-8BB6-452E-A6A4-60F4957525AB}" destId="{A3085D19-6749-4A69-8729-72D7D770424D}" srcOrd="0" destOrd="0" presId="urn:microsoft.com/office/officeart/2005/8/layout/list1"/>
    <dgm:cxn modelId="{73C64374-B5B0-487E-B506-747CBD9D7A8C}" type="presParOf" srcId="{C829395E-8BB6-452E-A6A4-60F4957525AB}" destId="{BBAD2D8A-7AB7-416F-8F00-38B654B6DB13}" srcOrd="1" destOrd="0" presId="urn:microsoft.com/office/officeart/2005/8/layout/list1"/>
    <dgm:cxn modelId="{F6067599-21DE-4704-9A4C-59848D9F066F}" type="presParOf" srcId="{84EA19A3-7EFE-48B3-8721-D662FB1371BA}" destId="{C246A969-963C-4945-8AA6-3643C1B9753F}" srcOrd="9" destOrd="0" presId="urn:microsoft.com/office/officeart/2005/8/layout/list1"/>
    <dgm:cxn modelId="{5F6EB860-CC62-4347-982C-FFD1E5D0218C}" type="presParOf" srcId="{84EA19A3-7EFE-48B3-8721-D662FB1371BA}" destId="{4C116C7E-2706-4185-A8F0-9F0674412618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4105932-FB26-4B7C-9AD6-FD6ED2CF1ADF}" type="doc">
      <dgm:prSet loTypeId="urn:microsoft.com/office/officeart/2005/8/layout/list1" loCatId="list" qsTypeId="urn:microsoft.com/office/officeart/2005/8/quickstyle/simple1#3" qsCatId="simple" csTypeId="urn:microsoft.com/office/officeart/2005/8/colors/accent1_2#3" csCatId="accent1" phldr="1"/>
      <dgm:spPr/>
      <dgm:t>
        <a:bodyPr/>
        <a:lstStyle/>
        <a:p>
          <a:endParaRPr lang="uk-UA"/>
        </a:p>
      </dgm:t>
    </dgm:pt>
    <dgm:pt modelId="{33CE3B48-1C43-43A1-93F7-25B38ED84A0F}">
      <dgm:prSet phldrT="[Текст]"/>
      <dgm:spPr/>
      <dgm:t>
        <a:bodyPr/>
        <a:lstStyle/>
        <a:p>
          <a:r>
            <a:rPr lang="uk-UA" dirty="0" smtClean="0"/>
            <a:t>Безоплатне протезування та </a:t>
          </a:r>
          <a:r>
            <a:rPr lang="uk-UA" dirty="0" err="1" smtClean="0"/>
            <a:t>імпланти</a:t>
          </a:r>
          <a:r>
            <a:rPr lang="uk-UA" dirty="0" smtClean="0"/>
            <a:t> </a:t>
          </a:r>
          <a:r>
            <a:rPr lang="uk-UA" dirty="0" smtClean="0">
              <a:solidFill>
                <a:schemeClr val="bg1"/>
              </a:solidFill>
            </a:rPr>
            <a:t>– забезпечено </a:t>
          </a:r>
          <a:r>
            <a:rPr lang="uk-UA" b="1" dirty="0" smtClean="0">
              <a:solidFill>
                <a:schemeClr val="bg1"/>
              </a:solidFill>
            </a:rPr>
            <a:t>2 461,4 </a:t>
          </a:r>
          <a:r>
            <a:rPr lang="uk-UA" dirty="0" smtClean="0">
              <a:solidFill>
                <a:schemeClr val="bg1"/>
              </a:solidFill>
            </a:rPr>
            <a:t>тис. грн.</a:t>
          </a:r>
          <a:endParaRPr lang="uk-UA" dirty="0">
            <a:solidFill>
              <a:schemeClr val="bg1"/>
            </a:solidFill>
          </a:endParaRPr>
        </a:p>
      </dgm:t>
    </dgm:pt>
    <dgm:pt modelId="{F6103ED8-9D90-48A9-86EA-5ADC65D75F0D}" type="parTrans" cxnId="{1010B2F9-BDE5-4051-AAE4-D8C54E02BFB7}">
      <dgm:prSet/>
      <dgm:spPr/>
      <dgm:t>
        <a:bodyPr/>
        <a:lstStyle/>
        <a:p>
          <a:endParaRPr lang="uk-UA"/>
        </a:p>
      </dgm:t>
    </dgm:pt>
    <dgm:pt modelId="{385A323A-340B-4D11-AC89-BE71771F6655}" type="sibTrans" cxnId="{1010B2F9-BDE5-4051-AAE4-D8C54E02BFB7}">
      <dgm:prSet/>
      <dgm:spPr/>
      <dgm:t>
        <a:bodyPr/>
        <a:lstStyle/>
        <a:p>
          <a:endParaRPr lang="uk-UA"/>
        </a:p>
      </dgm:t>
    </dgm:pt>
    <dgm:pt modelId="{CAE23AD3-5835-4FD4-9138-43FFAA07BEF5}">
      <dgm:prSet phldrT="[Текст]"/>
      <dgm:spPr/>
      <dgm:t>
        <a:bodyPr/>
        <a:lstStyle/>
        <a:p>
          <a:r>
            <a:rPr lang="uk-UA" dirty="0" smtClean="0">
              <a:solidFill>
                <a:schemeClr val="tx1"/>
              </a:solidFill>
            </a:rPr>
            <a:t>Зубопротезування:  </a:t>
          </a:r>
          <a:r>
            <a:rPr lang="uk-UA" dirty="0" err="1" smtClean="0">
              <a:solidFill>
                <a:schemeClr val="tx1"/>
              </a:solidFill>
            </a:rPr>
            <a:t>запротезовано</a:t>
          </a:r>
          <a:r>
            <a:rPr lang="uk-UA" dirty="0" smtClean="0">
              <a:solidFill>
                <a:schemeClr val="tx1"/>
              </a:solidFill>
            </a:rPr>
            <a:t> </a:t>
          </a:r>
          <a:r>
            <a:rPr lang="uk-UA" b="1" dirty="0" smtClean="0">
              <a:solidFill>
                <a:schemeClr val="tx1"/>
              </a:solidFill>
            </a:rPr>
            <a:t>380</a:t>
          </a:r>
          <a:r>
            <a:rPr lang="uk-UA" dirty="0" smtClean="0">
              <a:solidFill>
                <a:schemeClr val="tx1"/>
              </a:solidFill>
            </a:rPr>
            <a:t> осіб на суму </a:t>
          </a:r>
          <a:r>
            <a:rPr lang="uk-UA" b="1" dirty="0" smtClean="0">
              <a:solidFill>
                <a:schemeClr val="tx1"/>
              </a:solidFill>
            </a:rPr>
            <a:t>1 400,0 </a:t>
          </a:r>
          <a:r>
            <a:rPr lang="uk-UA" dirty="0" smtClean="0">
              <a:solidFill>
                <a:schemeClr val="tx1"/>
              </a:solidFill>
            </a:rPr>
            <a:t>тис. грн.</a:t>
          </a:r>
          <a:endParaRPr lang="uk-UA" dirty="0">
            <a:solidFill>
              <a:schemeClr val="tx1"/>
            </a:solidFill>
          </a:endParaRPr>
        </a:p>
      </dgm:t>
    </dgm:pt>
    <dgm:pt modelId="{EEED504F-126A-48B2-9F47-1B12023722F9}" type="parTrans" cxnId="{74AB24A7-1339-4961-9E22-4DD355BAAF7F}">
      <dgm:prSet/>
      <dgm:spPr/>
      <dgm:t>
        <a:bodyPr/>
        <a:lstStyle/>
        <a:p>
          <a:endParaRPr lang="uk-UA"/>
        </a:p>
      </dgm:t>
    </dgm:pt>
    <dgm:pt modelId="{1EF9E25D-E017-4169-9D74-F842998543FD}" type="sibTrans" cxnId="{74AB24A7-1339-4961-9E22-4DD355BAAF7F}">
      <dgm:prSet/>
      <dgm:spPr/>
      <dgm:t>
        <a:bodyPr/>
        <a:lstStyle/>
        <a:p>
          <a:endParaRPr lang="uk-UA"/>
        </a:p>
      </dgm:t>
    </dgm:pt>
    <dgm:pt modelId="{6BBE65E1-D4AF-4923-BE1A-BAB58177DAD6}">
      <dgm:prSet phldrT="[Текст]"/>
      <dgm:spPr/>
      <dgm:t>
        <a:bodyPr/>
        <a:lstStyle/>
        <a:p>
          <a:r>
            <a:rPr lang="uk-UA" dirty="0" err="1" smtClean="0">
              <a:solidFill>
                <a:schemeClr val="tx1"/>
              </a:solidFill>
            </a:rPr>
            <a:t>Ендопротезування</a:t>
          </a:r>
          <a:r>
            <a:rPr lang="uk-UA" dirty="0" smtClean="0">
              <a:solidFill>
                <a:schemeClr val="tx1"/>
              </a:solidFill>
            </a:rPr>
            <a:t> суглобів: </a:t>
          </a:r>
          <a:r>
            <a:rPr lang="uk-UA" b="1" dirty="0" smtClean="0">
              <a:solidFill>
                <a:schemeClr val="tx1"/>
              </a:solidFill>
            </a:rPr>
            <a:t>13</a:t>
          </a:r>
          <a:r>
            <a:rPr lang="uk-UA" dirty="0" smtClean="0">
              <a:solidFill>
                <a:schemeClr val="tx1"/>
              </a:solidFill>
            </a:rPr>
            <a:t> пацієнтів на суму </a:t>
          </a:r>
          <a:r>
            <a:rPr lang="uk-UA" b="1" dirty="0" smtClean="0">
              <a:solidFill>
                <a:schemeClr val="tx1"/>
              </a:solidFill>
            </a:rPr>
            <a:t>469,5</a:t>
          </a:r>
          <a:r>
            <a:rPr lang="uk-UA" dirty="0" smtClean="0">
              <a:solidFill>
                <a:schemeClr val="tx1"/>
              </a:solidFill>
            </a:rPr>
            <a:t> тис. грн.</a:t>
          </a:r>
          <a:endParaRPr lang="uk-UA" dirty="0">
            <a:solidFill>
              <a:schemeClr val="tx1"/>
            </a:solidFill>
          </a:endParaRPr>
        </a:p>
      </dgm:t>
    </dgm:pt>
    <dgm:pt modelId="{3FCCDC9E-4EBF-4943-AC67-A3FF47372CAC}" type="parTrans" cxnId="{4E16FD50-23F1-4641-9883-5ECECE42EBE2}">
      <dgm:prSet/>
      <dgm:spPr/>
      <dgm:t>
        <a:bodyPr/>
        <a:lstStyle/>
        <a:p>
          <a:endParaRPr lang="uk-UA"/>
        </a:p>
      </dgm:t>
    </dgm:pt>
    <dgm:pt modelId="{8FEBDE44-BB14-4FB9-9177-6886F5617EE0}" type="sibTrans" cxnId="{4E16FD50-23F1-4641-9883-5ECECE42EBE2}">
      <dgm:prSet/>
      <dgm:spPr/>
      <dgm:t>
        <a:bodyPr/>
        <a:lstStyle/>
        <a:p>
          <a:endParaRPr lang="uk-UA"/>
        </a:p>
      </dgm:t>
    </dgm:pt>
    <dgm:pt modelId="{E8F5A763-F075-49C4-B939-0DFF7095140C}">
      <dgm:prSet phldrT="[Текст]"/>
      <dgm:spPr/>
      <dgm:t>
        <a:bodyPr/>
        <a:lstStyle/>
        <a:p>
          <a:r>
            <a:rPr lang="uk-UA" dirty="0" smtClean="0">
              <a:solidFill>
                <a:schemeClr val="tx1"/>
              </a:solidFill>
            </a:rPr>
            <a:t>Штучні кришталики: імплантовано </a:t>
          </a:r>
          <a:r>
            <a:rPr lang="uk-UA" b="1" dirty="0" smtClean="0">
              <a:solidFill>
                <a:schemeClr val="tx1"/>
              </a:solidFill>
            </a:rPr>
            <a:t>62</a:t>
          </a:r>
          <a:r>
            <a:rPr lang="uk-UA" dirty="0" smtClean="0">
              <a:solidFill>
                <a:schemeClr val="tx1"/>
              </a:solidFill>
            </a:rPr>
            <a:t> особам на суму </a:t>
          </a:r>
          <a:r>
            <a:rPr lang="uk-UA" b="1" dirty="0" smtClean="0">
              <a:solidFill>
                <a:schemeClr val="tx1"/>
              </a:solidFill>
            </a:rPr>
            <a:t>149,640  </a:t>
          </a:r>
          <a:r>
            <a:rPr lang="uk-UA" dirty="0" smtClean="0">
              <a:solidFill>
                <a:schemeClr val="tx1"/>
              </a:solidFill>
            </a:rPr>
            <a:t>тис. грн.</a:t>
          </a:r>
          <a:endParaRPr lang="uk-UA" dirty="0">
            <a:solidFill>
              <a:schemeClr val="tx1"/>
            </a:solidFill>
          </a:endParaRPr>
        </a:p>
      </dgm:t>
    </dgm:pt>
    <dgm:pt modelId="{C846D8CF-D6AA-46FF-8E4A-7272062F0420}" type="parTrans" cxnId="{F4578937-9F2B-422D-B074-E3841301A116}">
      <dgm:prSet/>
      <dgm:spPr/>
      <dgm:t>
        <a:bodyPr/>
        <a:lstStyle/>
        <a:p>
          <a:endParaRPr lang="uk-UA"/>
        </a:p>
      </dgm:t>
    </dgm:pt>
    <dgm:pt modelId="{DEC0D569-AD8E-4716-B4AD-9D20006F16F7}" type="sibTrans" cxnId="{F4578937-9F2B-422D-B074-E3841301A116}">
      <dgm:prSet/>
      <dgm:spPr/>
      <dgm:t>
        <a:bodyPr/>
        <a:lstStyle/>
        <a:p>
          <a:endParaRPr lang="uk-UA"/>
        </a:p>
      </dgm:t>
    </dgm:pt>
    <dgm:pt modelId="{365EC722-0660-4253-BF0C-B387374BACA9}">
      <dgm:prSet phldrT="[Текст]"/>
      <dgm:spPr/>
      <dgm:t>
        <a:bodyPr/>
        <a:lstStyle/>
        <a:p>
          <a:r>
            <a:rPr lang="uk-UA" dirty="0" smtClean="0"/>
            <a:t>Забезпечення технічними засобами реабілітації та догляду – </a:t>
          </a:r>
          <a:r>
            <a:rPr lang="uk-UA" b="1" dirty="0" smtClean="0">
              <a:solidFill>
                <a:schemeClr val="bg1"/>
              </a:solidFill>
            </a:rPr>
            <a:t>1 908,9 </a:t>
          </a:r>
          <a:r>
            <a:rPr lang="uk-UA" b="0" dirty="0" smtClean="0">
              <a:solidFill>
                <a:schemeClr val="bg1"/>
              </a:solidFill>
            </a:rPr>
            <a:t>тис</a:t>
          </a:r>
          <a:r>
            <a:rPr lang="uk-UA" dirty="0" smtClean="0"/>
            <a:t>. грн.</a:t>
          </a:r>
          <a:endParaRPr lang="uk-UA" dirty="0"/>
        </a:p>
      </dgm:t>
    </dgm:pt>
    <dgm:pt modelId="{5C519BCC-EF42-43BA-AC71-CAA46EB225E9}" type="parTrans" cxnId="{171CBAC3-2740-4378-ABF3-F835A7178892}">
      <dgm:prSet/>
      <dgm:spPr/>
      <dgm:t>
        <a:bodyPr/>
        <a:lstStyle/>
        <a:p>
          <a:endParaRPr lang="uk-UA"/>
        </a:p>
      </dgm:t>
    </dgm:pt>
    <dgm:pt modelId="{90CBF1A7-4FD9-46A4-AD32-438D1F916CE9}" type="sibTrans" cxnId="{171CBAC3-2740-4378-ABF3-F835A7178892}">
      <dgm:prSet/>
      <dgm:spPr/>
      <dgm:t>
        <a:bodyPr/>
        <a:lstStyle/>
        <a:p>
          <a:endParaRPr lang="uk-UA"/>
        </a:p>
      </dgm:t>
    </dgm:pt>
    <dgm:pt modelId="{1183309E-5B48-4D30-86B6-04FAF06596CB}">
      <dgm:prSet phldrT="[Текст]"/>
      <dgm:spPr/>
      <dgm:t>
        <a:bodyPr/>
        <a:lstStyle/>
        <a:p>
          <a:r>
            <a:rPr lang="uk-UA" b="1" dirty="0" smtClean="0"/>
            <a:t>69 </a:t>
          </a:r>
          <a:r>
            <a:rPr lang="uk-UA" dirty="0" smtClean="0"/>
            <a:t>осіб забезпечено слуховими протезами на суму </a:t>
          </a:r>
          <a:r>
            <a:rPr lang="uk-UA" b="1" dirty="0" smtClean="0">
              <a:solidFill>
                <a:schemeClr val="tx1"/>
              </a:solidFill>
            </a:rPr>
            <a:t>246,8</a:t>
          </a:r>
          <a:r>
            <a:rPr lang="uk-UA" dirty="0" smtClean="0"/>
            <a:t> тис. грн.</a:t>
          </a:r>
          <a:endParaRPr lang="uk-UA" dirty="0"/>
        </a:p>
      </dgm:t>
    </dgm:pt>
    <dgm:pt modelId="{F0E325AD-AA32-4679-9150-9842DEEDA62C}" type="parTrans" cxnId="{601A3F58-119B-463B-BE8D-7E9E206F6865}">
      <dgm:prSet/>
      <dgm:spPr/>
      <dgm:t>
        <a:bodyPr/>
        <a:lstStyle/>
        <a:p>
          <a:endParaRPr lang="uk-UA"/>
        </a:p>
      </dgm:t>
    </dgm:pt>
    <dgm:pt modelId="{0B605B96-8593-44B6-AB6A-3034D2890DAD}" type="sibTrans" cxnId="{601A3F58-119B-463B-BE8D-7E9E206F6865}">
      <dgm:prSet/>
      <dgm:spPr/>
      <dgm:t>
        <a:bodyPr/>
        <a:lstStyle/>
        <a:p>
          <a:endParaRPr lang="uk-UA"/>
        </a:p>
      </dgm:t>
    </dgm:pt>
    <dgm:pt modelId="{0B4F06B4-5B03-4D5D-9F6C-18DBF282E0E4}">
      <dgm:prSet phldrT="[Текст]"/>
      <dgm:spPr/>
      <dgm:t>
        <a:bodyPr/>
        <a:lstStyle/>
        <a:p>
          <a:r>
            <a:rPr lang="uk-UA" b="1" dirty="0" smtClean="0">
              <a:solidFill>
                <a:schemeClr val="tx1"/>
              </a:solidFill>
            </a:rPr>
            <a:t>504</a:t>
          </a:r>
          <a:r>
            <a:rPr lang="uk-UA" dirty="0" smtClean="0"/>
            <a:t> особи отримали памперси, </a:t>
          </a:r>
          <a:r>
            <a:rPr lang="en-US" b="1" dirty="0" smtClean="0"/>
            <a:t>4</a:t>
          </a:r>
          <a:r>
            <a:rPr lang="uk-UA" b="1" dirty="0" smtClean="0"/>
            <a:t>5</a:t>
          </a:r>
          <a:r>
            <a:rPr lang="uk-UA" dirty="0" smtClean="0"/>
            <a:t> – </a:t>
          </a:r>
          <a:r>
            <a:rPr lang="uk-UA" dirty="0" err="1" smtClean="0"/>
            <a:t>калоприймачі</a:t>
          </a:r>
          <a:r>
            <a:rPr lang="uk-UA" dirty="0" smtClean="0"/>
            <a:t>, </a:t>
          </a:r>
          <a:r>
            <a:rPr lang="uk-UA" b="1" dirty="0" smtClean="0">
              <a:solidFill>
                <a:schemeClr val="tx1"/>
              </a:solidFill>
            </a:rPr>
            <a:t>19</a:t>
          </a:r>
          <a:r>
            <a:rPr lang="uk-UA" dirty="0" smtClean="0">
              <a:solidFill>
                <a:srgbClr val="FF0000"/>
              </a:solidFill>
            </a:rPr>
            <a:t> </a:t>
          </a:r>
          <a:r>
            <a:rPr lang="uk-UA" dirty="0" smtClean="0"/>
            <a:t>– сечоприймачі на загальну суму </a:t>
          </a:r>
          <a:r>
            <a:rPr lang="en-US" b="1" dirty="0" smtClean="0">
              <a:solidFill>
                <a:schemeClr val="tx1"/>
              </a:solidFill>
            </a:rPr>
            <a:t>1</a:t>
          </a:r>
          <a:r>
            <a:rPr lang="uk-UA" b="1" dirty="0" smtClean="0">
              <a:solidFill>
                <a:schemeClr val="tx1"/>
              </a:solidFill>
            </a:rPr>
            <a:t> 662,1 </a:t>
          </a:r>
          <a:r>
            <a:rPr lang="uk-UA" dirty="0" smtClean="0"/>
            <a:t>тис. грн.</a:t>
          </a:r>
          <a:endParaRPr lang="uk-UA" dirty="0"/>
        </a:p>
      </dgm:t>
    </dgm:pt>
    <dgm:pt modelId="{4D06540C-5461-4C74-9708-CBDA8EF5AF7C}" type="parTrans" cxnId="{9D8DBE29-4C22-4725-A432-EDF4367B3A73}">
      <dgm:prSet/>
      <dgm:spPr/>
      <dgm:t>
        <a:bodyPr/>
        <a:lstStyle/>
        <a:p>
          <a:endParaRPr lang="uk-UA"/>
        </a:p>
      </dgm:t>
    </dgm:pt>
    <dgm:pt modelId="{6E1398C9-0F62-4109-AB9F-9BDDA907CF1C}" type="sibTrans" cxnId="{9D8DBE29-4C22-4725-A432-EDF4367B3A73}">
      <dgm:prSet/>
      <dgm:spPr/>
      <dgm:t>
        <a:bodyPr/>
        <a:lstStyle/>
        <a:p>
          <a:endParaRPr lang="uk-UA"/>
        </a:p>
      </dgm:t>
    </dgm:pt>
    <dgm:pt modelId="{F19B4ACC-C7D1-4933-90A8-E13435E8DF21}">
      <dgm:prSet phldrT="[Текст]"/>
      <dgm:spPr/>
      <dgm:t>
        <a:bodyPr/>
        <a:lstStyle/>
        <a:p>
          <a:r>
            <a:rPr lang="uk-UA" dirty="0" smtClean="0">
              <a:solidFill>
                <a:schemeClr val="tx1"/>
              </a:solidFill>
            </a:rPr>
            <a:t>Кардіостимулятори: імплантовано </a:t>
          </a:r>
          <a:r>
            <a:rPr lang="uk-UA" b="1" dirty="0" smtClean="0">
              <a:solidFill>
                <a:schemeClr val="tx1"/>
              </a:solidFill>
            </a:rPr>
            <a:t>13</a:t>
          </a:r>
          <a:r>
            <a:rPr lang="uk-UA" dirty="0" smtClean="0">
              <a:solidFill>
                <a:schemeClr val="tx1"/>
              </a:solidFill>
            </a:rPr>
            <a:t> пацієнтам на суму </a:t>
          </a:r>
          <a:r>
            <a:rPr lang="uk-UA" b="1" dirty="0" smtClean="0">
              <a:solidFill>
                <a:schemeClr val="tx1"/>
              </a:solidFill>
            </a:rPr>
            <a:t>442,3</a:t>
          </a:r>
          <a:r>
            <a:rPr lang="uk-UA" dirty="0" smtClean="0">
              <a:solidFill>
                <a:schemeClr val="tx1"/>
              </a:solidFill>
            </a:rPr>
            <a:t> тис. грн.</a:t>
          </a:r>
          <a:endParaRPr lang="uk-UA" dirty="0">
            <a:solidFill>
              <a:schemeClr val="tx1"/>
            </a:solidFill>
          </a:endParaRPr>
        </a:p>
      </dgm:t>
    </dgm:pt>
    <dgm:pt modelId="{EE7541CE-53FE-4B87-A1E1-227EB2C884B7}" type="parTrans" cxnId="{E716D877-35DD-4F01-86C2-7135FF59AD4A}">
      <dgm:prSet/>
      <dgm:spPr/>
      <dgm:t>
        <a:bodyPr/>
        <a:lstStyle/>
        <a:p>
          <a:endParaRPr lang="uk-UA"/>
        </a:p>
      </dgm:t>
    </dgm:pt>
    <dgm:pt modelId="{1244366A-D97C-4036-B24A-1AC742D750E7}" type="sibTrans" cxnId="{E716D877-35DD-4F01-86C2-7135FF59AD4A}">
      <dgm:prSet/>
      <dgm:spPr/>
      <dgm:t>
        <a:bodyPr/>
        <a:lstStyle/>
        <a:p>
          <a:endParaRPr lang="uk-UA"/>
        </a:p>
      </dgm:t>
    </dgm:pt>
    <dgm:pt modelId="{B4365057-A934-4FB7-B6EA-3D4F5B44620B}">
      <dgm:prSet/>
      <dgm:spPr/>
      <dgm:t>
        <a:bodyPr/>
        <a:lstStyle/>
        <a:p>
          <a:r>
            <a:rPr lang="uk-UA" dirty="0" smtClean="0"/>
            <a:t>Забезпечення витратними </a:t>
          </a:r>
          <a:r>
            <a:rPr lang="uk-UA" dirty="0" smtClean="0">
              <a:solidFill>
                <a:schemeClr val="bg1"/>
              </a:solidFill>
            </a:rPr>
            <a:t>матеріалами </a:t>
          </a:r>
          <a:r>
            <a:rPr lang="uk-UA" b="1" dirty="0" smtClean="0">
              <a:solidFill>
                <a:schemeClr val="bg1"/>
              </a:solidFill>
            </a:rPr>
            <a:t>136 </a:t>
          </a:r>
          <a:r>
            <a:rPr lang="uk-UA" dirty="0" smtClean="0">
              <a:solidFill>
                <a:schemeClr val="bg1"/>
              </a:solidFill>
            </a:rPr>
            <a:t>дітей з ЦД – </a:t>
          </a:r>
          <a:r>
            <a:rPr lang="uk-UA" b="1" dirty="0" smtClean="0">
              <a:solidFill>
                <a:schemeClr val="bg1"/>
              </a:solidFill>
            </a:rPr>
            <a:t>1 950,3 </a:t>
          </a:r>
          <a:r>
            <a:rPr lang="uk-UA" dirty="0" smtClean="0">
              <a:solidFill>
                <a:schemeClr val="bg1"/>
              </a:solidFill>
            </a:rPr>
            <a:t>тис. грн.</a:t>
          </a:r>
          <a:endParaRPr lang="uk-UA" dirty="0">
            <a:solidFill>
              <a:schemeClr val="bg1"/>
            </a:solidFill>
          </a:endParaRPr>
        </a:p>
      </dgm:t>
    </dgm:pt>
    <dgm:pt modelId="{1A1C3479-DF79-4739-A0EA-6FAE50525960}" type="parTrans" cxnId="{E9501299-768C-41CF-92D4-38B05AB08028}">
      <dgm:prSet/>
      <dgm:spPr/>
      <dgm:t>
        <a:bodyPr/>
        <a:lstStyle/>
        <a:p>
          <a:endParaRPr lang="uk-UA"/>
        </a:p>
      </dgm:t>
    </dgm:pt>
    <dgm:pt modelId="{9CBDFE39-A998-4444-B7FA-0A84239C5CB6}" type="sibTrans" cxnId="{E9501299-768C-41CF-92D4-38B05AB08028}">
      <dgm:prSet/>
      <dgm:spPr/>
      <dgm:t>
        <a:bodyPr/>
        <a:lstStyle/>
        <a:p>
          <a:endParaRPr lang="uk-UA"/>
        </a:p>
      </dgm:t>
    </dgm:pt>
    <dgm:pt modelId="{D1DCA054-7012-4230-88CF-74212D685517}">
      <dgm:prSet/>
      <dgm:spPr/>
      <dgm:t>
        <a:bodyPr/>
        <a:lstStyle/>
        <a:p>
          <a:r>
            <a:rPr lang="uk-UA" dirty="0" smtClean="0"/>
            <a:t>Інсулінові шприци, голки, ланцети, засоби для інсулінових помп – 1 950,3 тис</a:t>
          </a:r>
          <a:r>
            <a:rPr lang="uk-UA" dirty="0" smtClean="0">
              <a:solidFill>
                <a:schemeClr val="tx1"/>
              </a:solidFill>
            </a:rPr>
            <a:t>. грн.</a:t>
          </a:r>
          <a:endParaRPr lang="uk-UA" dirty="0">
            <a:solidFill>
              <a:schemeClr val="tx1"/>
            </a:solidFill>
          </a:endParaRPr>
        </a:p>
      </dgm:t>
    </dgm:pt>
    <dgm:pt modelId="{45F76921-F00C-41D4-AA2E-AB9F0A4DB53F}" type="parTrans" cxnId="{2DE8371E-AE1F-455A-8431-C317C1C35FE0}">
      <dgm:prSet/>
      <dgm:spPr/>
      <dgm:t>
        <a:bodyPr/>
        <a:lstStyle/>
        <a:p>
          <a:endParaRPr lang="uk-UA"/>
        </a:p>
      </dgm:t>
    </dgm:pt>
    <dgm:pt modelId="{A5D04AEA-7473-4AD3-910D-83506D1B9DDE}" type="sibTrans" cxnId="{2DE8371E-AE1F-455A-8431-C317C1C35FE0}">
      <dgm:prSet/>
      <dgm:spPr/>
      <dgm:t>
        <a:bodyPr/>
        <a:lstStyle/>
        <a:p>
          <a:endParaRPr lang="uk-UA"/>
        </a:p>
      </dgm:t>
    </dgm:pt>
    <dgm:pt modelId="{10B5D05E-FAC4-4FF5-AD5D-4BB983EA42D4}">
      <dgm:prSet/>
      <dgm:spPr/>
      <dgm:t>
        <a:bodyPr/>
        <a:lstStyle/>
        <a:p>
          <a:r>
            <a:rPr lang="uk-UA" dirty="0" smtClean="0"/>
            <a:t>Безкоштовне забезпечення молочними продуктами – </a:t>
          </a:r>
          <a:r>
            <a:rPr lang="uk-UA" b="1" dirty="0" smtClean="0">
              <a:solidFill>
                <a:schemeClr val="bg1"/>
              </a:solidFill>
            </a:rPr>
            <a:t>146,7 </a:t>
          </a:r>
          <a:r>
            <a:rPr lang="uk-UA" dirty="0" smtClean="0">
              <a:solidFill>
                <a:schemeClr val="bg1"/>
              </a:solidFill>
            </a:rPr>
            <a:t>тис. грн.</a:t>
          </a:r>
          <a:endParaRPr lang="uk-UA" dirty="0">
            <a:solidFill>
              <a:schemeClr val="bg1"/>
            </a:solidFill>
          </a:endParaRPr>
        </a:p>
      </dgm:t>
    </dgm:pt>
    <dgm:pt modelId="{A1C13392-40B3-4D84-B463-4437DBEF3E74}" type="parTrans" cxnId="{4469B631-A9E2-44A9-9592-A53F63DB3F29}">
      <dgm:prSet/>
      <dgm:spPr/>
      <dgm:t>
        <a:bodyPr/>
        <a:lstStyle/>
        <a:p>
          <a:endParaRPr lang="uk-UA"/>
        </a:p>
      </dgm:t>
    </dgm:pt>
    <dgm:pt modelId="{06EAF3E3-B10C-4D22-8CAE-AFD5079941A5}" type="sibTrans" cxnId="{4469B631-A9E2-44A9-9592-A53F63DB3F29}">
      <dgm:prSet/>
      <dgm:spPr/>
      <dgm:t>
        <a:bodyPr/>
        <a:lstStyle/>
        <a:p>
          <a:endParaRPr lang="uk-UA"/>
        </a:p>
      </dgm:t>
    </dgm:pt>
    <dgm:pt modelId="{71F6E822-24E3-4D55-A659-11A342C9C45F}">
      <dgm:prSet/>
      <dgm:spPr/>
      <dgm:t>
        <a:bodyPr/>
        <a:lstStyle/>
        <a:p>
          <a:r>
            <a:rPr lang="uk-UA" b="1" dirty="0" smtClean="0">
              <a:solidFill>
                <a:schemeClr val="tx1"/>
              </a:solidFill>
            </a:rPr>
            <a:t>44</a:t>
          </a:r>
          <a:r>
            <a:rPr lang="uk-UA" dirty="0" smtClean="0"/>
            <a:t> дитини віком до 2-х років з малозабезпечених </a:t>
          </a:r>
          <a:r>
            <a:rPr lang="uk-UA" dirty="0" smtClean="0">
              <a:solidFill>
                <a:schemeClr val="tx1"/>
              </a:solidFill>
            </a:rPr>
            <a:t>сімей отримали молочні продукти </a:t>
          </a:r>
          <a:r>
            <a:rPr lang="uk-UA" dirty="0" smtClean="0"/>
            <a:t>на </a:t>
          </a:r>
          <a:r>
            <a:rPr lang="uk-UA" dirty="0" smtClean="0">
              <a:solidFill>
                <a:schemeClr val="tx1"/>
              </a:solidFill>
            </a:rPr>
            <a:t>суму </a:t>
          </a:r>
          <a:r>
            <a:rPr lang="uk-UA" b="1" dirty="0" smtClean="0">
              <a:solidFill>
                <a:schemeClr val="tx1"/>
              </a:solidFill>
            </a:rPr>
            <a:t>146,7</a:t>
          </a:r>
          <a:r>
            <a:rPr lang="uk-UA" dirty="0" smtClean="0">
              <a:solidFill>
                <a:schemeClr val="tx1"/>
              </a:solidFill>
            </a:rPr>
            <a:t> </a:t>
          </a:r>
          <a:r>
            <a:rPr lang="uk-UA" dirty="0" smtClean="0"/>
            <a:t>тис. грн.</a:t>
          </a:r>
          <a:endParaRPr lang="uk-UA" dirty="0"/>
        </a:p>
      </dgm:t>
    </dgm:pt>
    <dgm:pt modelId="{8A34E9BC-D73A-4D3D-8FD0-ADE83252EFFD}" type="sibTrans" cxnId="{AD4F08C7-115B-43DA-A867-C8ADD13A8B29}">
      <dgm:prSet/>
      <dgm:spPr/>
      <dgm:t>
        <a:bodyPr/>
        <a:lstStyle/>
        <a:p>
          <a:endParaRPr lang="uk-UA"/>
        </a:p>
      </dgm:t>
    </dgm:pt>
    <dgm:pt modelId="{1FEBC86A-8510-4AE0-9CCE-70B8C5FC9034}" type="parTrans" cxnId="{AD4F08C7-115B-43DA-A867-C8ADD13A8B29}">
      <dgm:prSet/>
      <dgm:spPr/>
      <dgm:t>
        <a:bodyPr/>
        <a:lstStyle/>
        <a:p>
          <a:endParaRPr lang="uk-UA"/>
        </a:p>
      </dgm:t>
    </dgm:pt>
    <dgm:pt modelId="{84EA19A3-7EFE-48B3-8721-D662FB1371BA}" type="pres">
      <dgm:prSet presAssocID="{B4105932-FB26-4B7C-9AD6-FD6ED2CF1ADF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86235846-3E9A-4604-B1E3-600E09CFFF5D}" type="pres">
      <dgm:prSet presAssocID="{B4365057-A934-4FB7-B6EA-3D4F5B44620B}" presName="parentLin" presStyleCnt="0"/>
      <dgm:spPr/>
    </dgm:pt>
    <dgm:pt modelId="{F55719C2-066B-488A-91B3-8D74A7F94BF7}" type="pres">
      <dgm:prSet presAssocID="{B4365057-A934-4FB7-B6EA-3D4F5B44620B}" presName="parentLeftMargin" presStyleLbl="node1" presStyleIdx="0" presStyleCnt="4"/>
      <dgm:spPr/>
      <dgm:t>
        <a:bodyPr/>
        <a:lstStyle/>
        <a:p>
          <a:endParaRPr lang="uk-UA"/>
        </a:p>
      </dgm:t>
    </dgm:pt>
    <dgm:pt modelId="{00B01853-52FF-491A-91F5-0A7787FCE00A}" type="pres">
      <dgm:prSet presAssocID="{B4365057-A934-4FB7-B6EA-3D4F5B44620B}" presName="parentText" presStyleLbl="node1" presStyleIdx="0" presStyleCnt="4" custScaleY="136371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0D64C34D-0091-4561-B4DF-CBA65F6736F7}" type="pres">
      <dgm:prSet presAssocID="{B4365057-A934-4FB7-B6EA-3D4F5B44620B}" presName="negativeSpace" presStyleCnt="0"/>
      <dgm:spPr/>
    </dgm:pt>
    <dgm:pt modelId="{36E2A03D-CB8E-4D20-B6F4-337127EECBE3}" type="pres">
      <dgm:prSet presAssocID="{B4365057-A934-4FB7-B6EA-3D4F5B44620B}" presName="childText" presStyleLbl="conFgAcc1" presStyleIdx="0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E0DD4293-D79B-475B-8D7B-AE561F007780}" type="pres">
      <dgm:prSet presAssocID="{9CBDFE39-A998-4444-B7FA-0A84239C5CB6}" presName="spaceBetweenRectangles" presStyleCnt="0"/>
      <dgm:spPr/>
    </dgm:pt>
    <dgm:pt modelId="{6753692F-A257-485F-AAF8-4220C003B68D}" type="pres">
      <dgm:prSet presAssocID="{10B5D05E-FAC4-4FF5-AD5D-4BB983EA42D4}" presName="parentLin" presStyleCnt="0"/>
      <dgm:spPr/>
    </dgm:pt>
    <dgm:pt modelId="{3AE28285-ADED-4319-9906-749563BE68B2}" type="pres">
      <dgm:prSet presAssocID="{10B5D05E-FAC4-4FF5-AD5D-4BB983EA42D4}" presName="parentLeftMargin" presStyleLbl="node1" presStyleIdx="0" presStyleCnt="4"/>
      <dgm:spPr/>
      <dgm:t>
        <a:bodyPr/>
        <a:lstStyle/>
        <a:p>
          <a:endParaRPr lang="uk-UA"/>
        </a:p>
      </dgm:t>
    </dgm:pt>
    <dgm:pt modelId="{158AF527-1AD4-4135-B8F5-1C90E9F41773}" type="pres">
      <dgm:prSet presAssocID="{10B5D05E-FAC4-4FF5-AD5D-4BB983EA42D4}" presName="parentText" presStyleLbl="node1" presStyleIdx="1" presStyleCnt="4" custScaleY="151651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12484F68-E4B8-4A7E-B15D-8604F2AA956B}" type="pres">
      <dgm:prSet presAssocID="{10B5D05E-FAC4-4FF5-AD5D-4BB983EA42D4}" presName="negativeSpace" presStyleCnt="0"/>
      <dgm:spPr/>
    </dgm:pt>
    <dgm:pt modelId="{E068D1A9-2A86-4F0A-A89D-894A69388CB4}" type="pres">
      <dgm:prSet presAssocID="{10B5D05E-FAC4-4FF5-AD5D-4BB983EA42D4}" presName="childText" presStyleLbl="conFgAcc1" presStyleIdx="1" presStyleCnt="4" custLinFactNeighborX="-5019" custLinFactNeighborY="-1418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3221D6A4-D111-43DF-BA7D-7F98D82D95E6}" type="pres">
      <dgm:prSet presAssocID="{06EAF3E3-B10C-4D22-8CAE-AFD5079941A5}" presName="spaceBetweenRectangles" presStyleCnt="0"/>
      <dgm:spPr/>
    </dgm:pt>
    <dgm:pt modelId="{9A9E4B22-C453-4B56-A66D-F8DF27E2C9E5}" type="pres">
      <dgm:prSet presAssocID="{33CE3B48-1C43-43A1-93F7-25B38ED84A0F}" presName="parentLin" presStyleCnt="0"/>
      <dgm:spPr/>
    </dgm:pt>
    <dgm:pt modelId="{FAE71410-1E4F-4051-8A87-185DAC9F6739}" type="pres">
      <dgm:prSet presAssocID="{33CE3B48-1C43-43A1-93F7-25B38ED84A0F}" presName="parentLeftMargin" presStyleLbl="node1" presStyleIdx="1" presStyleCnt="4"/>
      <dgm:spPr/>
      <dgm:t>
        <a:bodyPr/>
        <a:lstStyle/>
        <a:p>
          <a:endParaRPr lang="uk-UA"/>
        </a:p>
      </dgm:t>
    </dgm:pt>
    <dgm:pt modelId="{E445245A-7E50-4879-9C94-D9D157727378}" type="pres">
      <dgm:prSet presAssocID="{33CE3B48-1C43-43A1-93F7-25B38ED84A0F}" presName="parentText" presStyleLbl="node1" presStyleIdx="2" presStyleCnt="4" custScaleX="138284" custScaleY="142877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B12BAF12-71C0-4AE3-BFE7-80CBDD7841F9}" type="pres">
      <dgm:prSet presAssocID="{33CE3B48-1C43-43A1-93F7-25B38ED84A0F}" presName="negativeSpace" presStyleCnt="0"/>
      <dgm:spPr/>
    </dgm:pt>
    <dgm:pt modelId="{E55D5CCF-2530-4388-9FC2-F4815C29941F}" type="pres">
      <dgm:prSet presAssocID="{33CE3B48-1C43-43A1-93F7-25B38ED84A0F}" presName="childText" presStyleLbl="conFgAcc1" presStyleIdx="2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2F62B038-BE43-4EC4-85D4-09D1F77ACC93}" type="pres">
      <dgm:prSet presAssocID="{385A323A-340B-4D11-AC89-BE71771F6655}" presName="spaceBetweenRectangles" presStyleCnt="0"/>
      <dgm:spPr/>
    </dgm:pt>
    <dgm:pt modelId="{01F3200A-DA03-4C73-BDE1-A27644CF5F39}" type="pres">
      <dgm:prSet presAssocID="{365EC722-0660-4253-BF0C-B387374BACA9}" presName="parentLin" presStyleCnt="0"/>
      <dgm:spPr/>
    </dgm:pt>
    <dgm:pt modelId="{4C747D1F-BC77-4802-AB1E-CB3D0B9E4ECA}" type="pres">
      <dgm:prSet presAssocID="{365EC722-0660-4253-BF0C-B387374BACA9}" presName="parentLeftMargin" presStyleLbl="node1" presStyleIdx="2" presStyleCnt="4"/>
      <dgm:spPr/>
      <dgm:t>
        <a:bodyPr/>
        <a:lstStyle/>
        <a:p>
          <a:endParaRPr lang="uk-UA"/>
        </a:p>
      </dgm:t>
    </dgm:pt>
    <dgm:pt modelId="{3B8E2C1D-4D35-4200-AD6A-940D0618D1D5}" type="pres">
      <dgm:prSet presAssocID="{365EC722-0660-4253-BF0C-B387374BACA9}" presName="parentText" presStyleLbl="node1" presStyleIdx="3" presStyleCnt="4" custScaleX="133763" custScaleY="134892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A59E0502-6412-4C4F-AC26-0F751CABBA73}" type="pres">
      <dgm:prSet presAssocID="{365EC722-0660-4253-BF0C-B387374BACA9}" presName="negativeSpace" presStyleCnt="0"/>
      <dgm:spPr/>
    </dgm:pt>
    <dgm:pt modelId="{B4C5DEC2-2060-436C-83A4-9D8F4FFBB07D}" type="pres">
      <dgm:prSet presAssocID="{365EC722-0660-4253-BF0C-B387374BACA9}" presName="childText" presStyleLbl="conFgAcc1" presStyleIdx="3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4E16FD50-23F1-4641-9883-5ECECE42EBE2}" srcId="{33CE3B48-1C43-43A1-93F7-25B38ED84A0F}" destId="{6BBE65E1-D4AF-4923-BE1A-BAB58177DAD6}" srcOrd="1" destOrd="0" parTransId="{3FCCDC9E-4EBF-4943-AC67-A3FF47372CAC}" sibTransId="{8FEBDE44-BB14-4FB9-9177-6886F5617EE0}"/>
    <dgm:cxn modelId="{1D0EEC7F-314B-4165-8985-AFD038EDEA49}" type="presOf" srcId="{1183309E-5B48-4D30-86B6-04FAF06596CB}" destId="{B4C5DEC2-2060-436C-83A4-9D8F4FFBB07D}" srcOrd="0" destOrd="0" presId="urn:microsoft.com/office/officeart/2005/8/layout/list1"/>
    <dgm:cxn modelId="{1E14A343-B53D-49B7-8E0A-AF410681EDF5}" type="presOf" srcId="{F19B4ACC-C7D1-4933-90A8-E13435E8DF21}" destId="{E55D5CCF-2530-4388-9FC2-F4815C29941F}" srcOrd="0" destOrd="3" presId="urn:microsoft.com/office/officeart/2005/8/layout/list1"/>
    <dgm:cxn modelId="{1010B2F9-BDE5-4051-AAE4-D8C54E02BFB7}" srcId="{B4105932-FB26-4B7C-9AD6-FD6ED2CF1ADF}" destId="{33CE3B48-1C43-43A1-93F7-25B38ED84A0F}" srcOrd="2" destOrd="0" parTransId="{F6103ED8-9D90-48A9-86EA-5ADC65D75F0D}" sibTransId="{385A323A-340B-4D11-AC89-BE71771F6655}"/>
    <dgm:cxn modelId="{E716D877-35DD-4F01-86C2-7135FF59AD4A}" srcId="{33CE3B48-1C43-43A1-93F7-25B38ED84A0F}" destId="{F19B4ACC-C7D1-4933-90A8-E13435E8DF21}" srcOrd="3" destOrd="0" parTransId="{EE7541CE-53FE-4B87-A1E1-227EB2C884B7}" sibTransId="{1244366A-D97C-4036-B24A-1AC742D750E7}"/>
    <dgm:cxn modelId="{74AB24A7-1339-4961-9E22-4DD355BAAF7F}" srcId="{33CE3B48-1C43-43A1-93F7-25B38ED84A0F}" destId="{CAE23AD3-5835-4FD4-9138-43FFAA07BEF5}" srcOrd="0" destOrd="0" parTransId="{EEED504F-126A-48B2-9F47-1B12023722F9}" sibTransId="{1EF9E25D-E017-4169-9D74-F842998543FD}"/>
    <dgm:cxn modelId="{522D8841-14F3-4394-97B2-6F91A866FF89}" type="presOf" srcId="{D1DCA054-7012-4230-88CF-74212D685517}" destId="{36E2A03D-CB8E-4D20-B6F4-337127EECBE3}" srcOrd="0" destOrd="0" presId="urn:microsoft.com/office/officeart/2005/8/layout/list1"/>
    <dgm:cxn modelId="{C566DC80-CC12-44DC-B676-07C427700AA6}" type="presOf" srcId="{10B5D05E-FAC4-4FF5-AD5D-4BB983EA42D4}" destId="{3AE28285-ADED-4319-9906-749563BE68B2}" srcOrd="0" destOrd="0" presId="urn:microsoft.com/office/officeart/2005/8/layout/list1"/>
    <dgm:cxn modelId="{2DE8371E-AE1F-455A-8431-C317C1C35FE0}" srcId="{B4365057-A934-4FB7-B6EA-3D4F5B44620B}" destId="{D1DCA054-7012-4230-88CF-74212D685517}" srcOrd="0" destOrd="0" parTransId="{45F76921-F00C-41D4-AA2E-AB9F0A4DB53F}" sibTransId="{A5D04AEA-7473-4AD3-910D-83506D1B9DDE}"/>
    <dgm:cxn modelId="{A7931DDC-AAB6-41E9-A3FB-90C2D3B2603A}" type="presOf" srcId="{6BBE65E1-D4AF-4923-BE1A-BAB58177DAD6}" destId="{E55D5CCF-2530-4388-9FC2-F4815C29941F}" srcOrd="0" destOrd="1" presId="urn:microsoft.com/office/officeart/2005/8/layout/list1"/>
    <dgm:cxn modelId="{AD4F08C7-115B-43DA-A867-C8ADD13A8B29}" srcId="{10B5D05E-FAC4-4FF5-AD5D-4BB983EA42D4}" destId="{71F6E822-24E3-4D55-A659-11A342C9C45F}" srcOrd="0" destOrd="0" parTransId="{1FEBC86A-8510-4AE0-9CCE-70B8C5FC9034}" sibTransId="{8A34E9BC-D73A-4D3D-8FD0-ADE83252EFFD}"/>
    <dgm:cxn modelId="{6958282A-CF36-4149-AB72-D7D7248FFE67}" type="presOf" srcId="{10B5D05E-FAC4-4FF5-AD5D-4BB983EA42D4}" destId="{158AF527-1AD4-4135-B8F5-1C90E9F41773}" srcOrd="1" destOrd="0" presId="urn:microsoft.com/office/officeart/2005/8/layout/list1"/>
    <dgm:cxn modelId="{BC639795-C833-47C0-8374-313E88E1A0B4}" type="presOf" srcId="{33CE3B48-1C43-43A1-93F7-25B38ED84A0F}" destId="{E445245A-7E50-4879-9C94-D9D157727378}" srcOrd="1" destOrd="0" presId="urn:microsoft.com/office/officeart/2005/8/layout/list1"/>
    <dgm:cxn modelId="{D78B59D0-D24B-4320-97BD-F02A0B58F205}" type="presOf" srcId="{E8F5A763-F075-49C4-B939-0DFF7095140C}" destId="{E55D5CCF-2530-4388-9FC2-F4815C29941F}" srcOrd="0" destOrd="2" presId="urn:microsoft.com/office/officeart/2005/8/layout/list1"/>
    <dgm:cxn modelId="{7599A86F-B3D1-439C-B0DB-1D14E28ECD82}" type="presOf" srcId="{B4105932-FB26-4B7C-9AD6-FD6ED2CF1ADF}" destId="{84EA19A3-7EFE-48B3-8721-D662FB1371BA}" srcOrd="0" destOrd="0" presId="urn:microsoft.com/office/officeart/2005/8/layout/list1"/>
    <dgm:cxn modelId="{171CBAC3-2740-4378-ABF3-F835A7178892}" srcId="{B4105932-FB26-4B7C-9AD6-FD6ED2CF1ADF}" destId="{365EC722-0660-4253-BF0C-B387374BACA9}" srcOrd="3" destOrd="0" parTransId="{5C519BCC-EF42-43BA-AC71-CAA46EB225E9}" sibTransId="{90CBF1A7-4FD9-46A4-AD32-438D1F916CE9}"/>
    <dgm:cxn modelId="{A4EF8DD6-7BFC-4212-8F4E-63FC9E7EEB8A}" type="presOf" srcId="{365EC722-0660-4253-BF0C-B387374BACA9}" destId="{4C747D1F-BC77-4802-AB1E-CB3D0B9E4ECA}" srcOrd="0" destOrd="0" presId="urn:microsoft.com/office/officeart/2005/8/layout/list1"/>
    <dgm:cxn modelId="{8AA1DE23-5E80-4F35-ACEB-362D6CDB58CD}" type="presOf" srcId="{33CE3B48-1C43-43A1-93F7-25B38ED84A0F}" destId="{FAE71410-1E4F-4051-8A87-185DAC9F6739}" srcOrd="0" destOrd="0" presId="urn:microsoft.com/office/officeart/2005/8/layout/list1"/>
    <dgm:cxn modelId="{F4578937-9F2B-422D-B074-E3841301A116}" srcId="{33CE3B48-1C43-43A1-93F7-25B38ED84A0F}" destId="{E8F5A763-F075-49C4-B939-0DFF7095140C}" srcOrd="2" destOrd="0" parTransId="{C846D8CF-D6AA-46FF-8E4A-7272062F0420}" sibTransId="{DEC0D569-AD8E-4716-B4AD-9D20006F16F7}"/>
    <dgm:cxn modelId="{E9501299-768C-41CF-92D4-38B05AB08028}" srcId="{B4105932-FB26-4B7C-9AD6-FD6ED2CF1ADF}" destId="{B4365057-A934-4FB7-B6EA-3D4F5B44620B}" srcOrd="0" destOrd="0" parTransId="{1A1C3479-DF79-4739-A0EA-6FAE50525960}" sibTransId="{9CBDFE39-A998-4444-B7FA-0A84239C5CB6}"/>
    <dgm:cxn modelId="{19E76759-07CD-4AB4-8B3F-1E2B85747A4A}" type="presOf" srcId="{71F6E822-24E3-4D55-A659-11A342C9C45F}" destId="{E068D1A9-2A86-4F0A-A89D-894A69388CB4}" srcOrd="0" destOrd="0" presId="urn:microsoft.com/office/officeart/2005/8/layout/list1"/>
    <dgm:cxn modelId="{A2A9FF41-1A08-4861-9045-9EB9D24C99E9}" type="presOf" srcId="{CAE23AD3-5835-4FD4-9138-43FFAA07BEF5}" destId="{E55D5CCF-2530-4388-9FC2-F4815C29941F}" srcOrd="0" destOrd="0" presId="urn:microsoft.com/office/officeart/2005/8/layout/list1"/>
    <dgm:cxn modelId="{500540FA-1147-4468-9970-A26D2576F87E}" type="presOf" srcId="{B4365057-A934-4FB7-B6EA-3D4F5B44620B}" destId="{00B01853-52FF-491A-91F5-0A7787FCE00A}" srcOrd="1" destOrd="0" presId="urn:microsoft.com/office/officeart/2005/8/layout/list1"/>
    <dgm:cxn modelId="{9D8DBE29-4C22-4725-A432-EDF4367B3A73}" srcId="{365EC722-0660-4253-BF0C-B387374BACA9}" destId="{0B4F06B4-5B03-4D5D-9F6C-18DBF282E0E4}" srcOrd="1" destOrd="0" parTransId="{4D06540C-5461-4C74-9708-CBDA8EF5AF7C}" sibTransId="{6E1398C9-0F62-4109-AB9F-9BDDA907CF1C}"/>
    <dgm:cxn modelId="{3336C077-6473-4D27-8557-9967CC42132B}" type="presOf" srcId="{0B4F06B4-5B03-4D5D-9F6C-18DBF282E0E4}" destId="{B4C5DEC2-2060-436C-83A4-9D8F4FFBB07D}" srcOrd="0" destOrd="1" presId="urn:microsoft.com/office/officeart/2005/8/layout/list1"/>
    <dgm:cxn modelId="{4469B631-A9E2-44A9-9592-A53F63DB3F29}" srcId="{B4105932-FB26-4B7C-9AD6-FD6ED2CF1ADF}" destId="{10B5D05E-FAC4-4FF5-AD5D-4BB983EA42D4}" srcOrd="1" destOrd="0" parTransId="{A1C13392-40B3-4D84-B463-4437DBEF3E74}" sibTransId="{06EAF3E3-B10C-4D22-8CAE-AFD5079941A5}"/>
    <dgm:cxn modelId="{531B9FBE-02A2-41C3-B4B8-BDBE5927E5AB}" type="presOf" srcId="{B4365057-A934-4FB7-B6EA-3D4F5B44620B}" destId="{F55719C2-066B-488A-91B3-8D74A7F94BF7}" srcOrd="0" destOrd="0" presId="urn:microsoft.com/office/officeart/2005/8/layout/list1"/>
    <dgm:cxn modelId="{601A3F58-119B-463B-BE8D-7E9E206F6865}" srcId="{365EC722-0660-4253-BF0C-B387374BACA9}" destId="{1183309E-5B48-4D30-86B6-04FAF06596CB}" srcOrd="0" destOrd="0" parTransId="{F0E325AD-AA32-4679-9150-9842DEEDA62C}" sibTransId="{0B605B96-8593-44B6-AB6A-3034D2890DAD}"/>
    <dgm:cxn modelId="{14C2C433-5591-49ED-A63C-9229E0BE012E}" type="presOf" srcId="{365EC722-0660-4253-BF0C-B387374BACA9}" destId="{3B8E2C1D-4D35-4200-AD6A-940D0618D1D5}" srcOrd="1" destOrd="0" presId="urn:microsoft.com/office/officeart/2005/8/layout/list1"/>
    <dgm:cxn modelId="{85AC18CF-EC3F-4B21-846C-D10643FD0BA0}" type="presParOf" srcId="{84EA19A3-7EFE-48B3-8721-D662FB1371BA}" destId="{86235846-3E9A-4604-B1E3-600E09CFFF5D}" srcOrd="0" destOrd="0" presId="urn:microsoft.com/office/officeart/2005/8/layout/list1"/>
    <dgm:cxn modelId="{8CBF9A30-F3C4-42D1-A26B-3A998E3831F0}" type="presParOf" srcId="{86235846-3E9A-4604-B1E3-600E09CFFF5D}" destId="{F55719C2-066B-488A-91B3-8D74A7F94BF7}" srcOrd="0" destOrd="0" presId="urn:microsoft.com/office/officeart/2005/8/layout/list1"/>
    <dgm:cxn modelId="{B87E3E26-3CD2-4680-A4DC-7163E5D4B96E}" type="presParOf" srcId="{86235846-3E9A-4604-B1E3-600E09CFFF5D}" destId="{00B01853-52FF-491A-91F5-0A7787FCE00A}" srcOrd="1" destOrd="0" presId="urn:microsoft.com/office/officeart/2005/8/layout/list1"/>
    <dgm:cxn modelId="{8F16F332-7667-4066-BCAD-FFDCB1C816D1}" type="presParOf" srcId="{84EA19A3-7EFE-48B3-8721-D662FB1371BA}" destId="{0D64C34D-0091-4561-B4DF-CBA65F6736F7}" srcOrd="1" destOrd="0" presId="urn:microsoft.com/office/officeart/2005/8/layout/list1"/>
    <dgm:cxn modelId="{456B1323-B204-4F16-8686-0AD2AB9D0FE7}" type="presParOf" srcId="{84EA19A3-7EFE-48B3-8721-D662FB1371BA}" destId="{36E2A03D-CB8E-4D20-B6F4-337127EECBE3}" srcOrd="2" destOrd="0" presId="urn:microsoft.com/office/officeart/2005/8/layout/list1"/>
    <dgm:cxn modelId="{375D9884-2879-49AD-BBA9-83C66B734437}" type="presParOf" srcId="{84EA19A3-7EFE-48B3-8721-D662FB1371BA}" destId="{E0DD4293-D79B-475B-8D7B-AE561F007780}" srcOrd="3" destOrd="0" presId="urn:microsoft.com/office/officeart/2005/8/layout/list1"/>
    <dgm:cxn modelId="{BD624131-6C44-476D-8351-B60463EDED8A}" type="presParOf" srcId="{84EA19A3-7EFE-48B3-8721-D662FB1371BA}" destId="{6753692F-A257-485F-AAF8-4220C003B68D}" srcOrd="4" destOrd="0" presId="urn:microsoft.com/office/officeart/2005/8/layout/list1"/>
    <dgm:cxn modelId="{D5559054-7158-4EDD-90F7-EC95FB6A4227}" type="presParOf" srcId="{6753692F-A257-485F-AAF8-4220C003B68D}" destId="{3AE28285-ADED-4319-9906-749563BE68B2}" srcOrd="0" destOrd="0" presId="urn:microsoft.com/office/officeart/2005/8/layout/list1"/>
    <dgm:cxn modelId="{7471E9F9-5B36-4793-B046-3676C7C1A2E8}" type="presParOf" srcId="{6753692F-A257-485F-AAF8-4220C003B68D}" destId="{158AF527-1AD4-4135-B8F5-1C90E9F41773}" srcOrd="1" destOrd="0" presId="urn:microsoft.com/office/officeart/2005/8/layout/list1"/>
    <dgm:cxn modelId="{68709AE1-57C2-4331-A7ED-35EDD0F78A3C}" type="presParOf" srcId="{84EA19A3-7EFE-48B3-8721-D662FB1371BA}" destId="{12484F68-E4B8-4A7E-B15D-8604F2AA956B}" srcOrd="5" destOrd="0" presId="urn:microsoft.com/office/officeart/2005/8/layout/list1"/>
    <dgm:cxn modelId="{9E4E1680-C6F5-41F0-A68A-F3A6F45BFBCE}" type="presParOf" srcId="{84EA19A3-7EFE-48B3-8721-D662FB1371BA}" destId="{E068D1A9-2A86-4F0A-A89D-894A69388CB4}" srcOrd="6" destOrd="0" presId="urn:microsoft.com/office/officeart/2005/8/layout/list1"/>
    <dgm:cxn modelId="{1CB56630-E922-469D-B6ED-D0C3C623F351}" type="presParOf" srcId="{84EA19A3-7EFE-48B3-8721-D662FB1371BA}" destId="{3221D6A4-D111-43DF-BA7D-7F98D82D95E6}" srcOrd="7" destOrd="0" presId="urn:microsoft.com/office/officeart/2005/8/layout/list1"/>
    <dgm:cxn modelId="{E0A80E0B-F43B-421C-B696-1F0A8FE164BE}" type="presParOf" srcId="{84EA19A3-7EFE-48B3-8721-D662FB1371BA}" destId="{9A9E4B22-C453-4B56-A66D-F8DF27E2C9E5}" srcOrd="8" destOrd="0" presId="urn:microsoft.com/office/officeart/2005/8/layout/list1"/>
    <dgm:cxn modelId="{7CDBE4FA-18AB-47B2-B642-05E21123CE9E}" type="presParOf" srcId="{9A9E4B22-C453-4B56-A66D-F8DF27E2C9E5}" destId="{FAE71410-1E4F-4051-8A87-185DAC9F6739}" srcOrd="0" destOrd="0" presId="urn:microsoft.com/office/officeart/2005/8/layout/list1"/>
    <dgm:cxn modelId="{352F2751-7A16-40A7-BABF-05FC48FE2522}" type="presParOf" srcId="{9A9E4B22-C453-4B56-A66D-F8DF27E2C9E5}" destId="{E445245A-7E50-4879-9C94-D9D157727378}" srcOrd="1" destOrd="0" presId="urn:microsoft.com/office/officeart/2005/8/layout/list1"/>
    <dgm:cxn modelId="{8E6BF573-97B8-47AD-A099-421D98F39F9B}" type="presParOf" srcId="{84EA19A3-7EFE-48B3-8721-D662FB1371BA}" destId="{B12BAF12-71C0-4AE3-BFE7-80CBDD7841F9}" srcOrd="9" destOrd="0" presId="urn:microsoft.com/office/officeart/2005/8/layout/list1"/>
    <dgm:cxn modelId="{01EC4B0D-0BEF-4D19-A5D7-60C13E847A12}" type="presParOf" srcId="{84EA19A3-7EFE-48B3-8721-D662FB1371BA}" destId="{E55D5CCF-2530-4388-9FC2-F4815C29941F}" srcOrd="10" destOrd="0" presId="urn:microsoft.com/office/officeart/2005/8/layout/list1"/>
    <dgm:cxn modelId="{8AECD42F-FC9A-4526-BF3E-D1907A47F1C6}" type="presParOf" srcId="{84EA19A3-7EFE-48B3-8721-D662FB1371BA}" destId="{2F62B038-BE43-4EC4-85D4-09D1F77ACC93}" srcOrd="11" destOrd="0" presId="urn:microsoft.com/office/officeart/2005/8/layout/list1"/>
    <dgm:cxn modelId="{E4117A4D-33B5-4668-8321-2554616AF9FF}" type="presParOf" srcId="{84EA19A3-7EFE-48B3-8721-D662FB1371BA}" destId="{01F3200A-DA03-4C73-BDE1-A27644CF5F39}" srcOrd="12" destOrd="0" presId="urn:microsoft.com/office/officeart/2005/8/layout/list1"/>
    <dgm:cxn modelId="{099C4716-2E65-4C83-8FEA-28DE3996443C}" type="presParOf" srcId="{01F3200A-DA03-4C73-BDE1-A27644CF5F39}" destId="{4C747D1F-BC77-4802-AB1E-CB3D0B9E4ECA}" srcOrd="0" destOrd="0" presId="urn:microsoft.com/office/officeart/2005/8/layout/list1"/>
    <dgm:cxn modelId="{7B54BF8F-7302-463C-83BE-E945C8C5FB11}" type="presParOf" srcId="{01F3200A-DA03-4C73-BDE1-A27644CF5F39}" destId="{3B8E2C1D-4D35-4200-AD6A-940D0618D1D5}" srcOrd="1" destOrd="0" presId="urn:microsoft.com/office/officeart/2005/8/layout/list1"/>
    <dgm:cxn modelId="{98DB21AE-B23B-4CD7-995B-A70E168E4A2E}" type="presParOf" srcId="{84EA19A3-7EFE-48B3-8721-D662FB1371BA}" destId="{A59E0502-6412-4C4F-AC26-0F751CABBA73}" srcOrd="13" destOrd="0" presId="urn:microsoft.com/office/officeart/2005/8/layout/list1"/>
    <dgm:cxn modelId="{79CF53B0-BAD8-4B71-A729-81B068B55F65}" type="presParOf" srcId="{84EA19A3-7EFE-48B3-8721-D662FB1371BA}" destId="{B4C5DEC2-2060-436C-83A4-9D8F4FFBB07D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#2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#3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1583" cy="495348"/>
          </a:xfrm>
          <a:prstGeom prst="rect">
            <a:avLst/>
          </a:prstGeom>
        </p:spPr>
        <p:txBody>
          <a:bodyPr vert="horz" lIns="94935" tIns="47467" rIns="94935" bIns="47467" rtlCol="0"/>
          <a:lstStyle>
            <a:lvl1pPr algn="l">
              <a:defRPr sz="13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18970" y="0"/>
            <a:ext cx="2921583" cy="495348"/>
          </a:xfrm>
          <a:prstGeom prst="rect">
            <a:avLst/>
          </a:prstGeom>
        </p:spPr>
        <p:txBody>
          <a:bodyPr vert="horz" lIns="94935" tIns="47467" rIns="94935" bIns="47467" rtlCol="0"/>
          <a:lstStyle>
            <a:lvl1pPr algn="r">
              <a:defRPr sz="1300"/>
            </a:lvl1pPr>
          </a:lstStyle>
          <a:p>
            <a:fld id="{22BB3F47-A430-4129-A550-1D3CE120C783}" type="datetimeFigureOut">
              <a:rPr lang="uk-UA" smtClean="0"/>
              <a:t>03.02.2020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22963" cy="33321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935" tIns="47467" rIns="94935" bIns="47467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74212" y="4751219"/>
            <a:ext cx="5393690" cy="3887361"/>
          </a:xfrm>
          <a:prstGeom prst="rect">
            <a:avLst/>
          </a:prstGeom>
        </p:spPr>
        <p:txBody>
          <a:bodyPr vert="horz" lIns="94935" tIns="47467" rIns="94935" bIns="47467" rtlCol="0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9377317"/>
            <a:ext cx="2921583" cy="495346"/>
          </a:xfrm>
          <a:prstGeom prst="rect">
            <a:avLst/>
          </a:prstGeom>
        </p:spPr>
        <p:txBody>
          <a:bodyPr vert="horz" lIns="94935" tIns="47467" rIns="94935" bIns="47467" rtlCol="0" anchor="b"/>
          <a:lstStyle>
            <a:lvl1pPr algn="l">
              <a:defRPr sz="13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18970" y="9377317"/>
            <a:ext cx="2921583" cy="495346"/>
          </a:xfrm>
          <a:prstGeom prst="rect">
            <a:avLst/>
          </a:prstGeom>
        </p:spPr>
        <p:txBody>
          <a:bodyPr vert="horz" lIns="94935" tIns="47467" rIns="94935" bIns="47467" rtlCol="0" anchor="b"/>
          <a:lstStyle>
            <a:lvl1pPr algn="r">
              <a:defRPr sz="1300"/>
            </a:lvl1pPr>
          </a:lstStyle>
          <a:p>
            <a:fld id="{E37E5B9B-4DD1-4926-B53A-6E6263842D6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211343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16:notes"/>
          <p:cNvSpPr txBox="1">
            <a:spLocks noGrp="1"/>
          </p:cNvSpPr>
          <p:nvPr>
            <p:ph type="body" idx="1"/>
          </p:nvPr>
        </p:nvSpPr>
        <p:spPr>
          <a:xfrm>
            <a:off x="674212" y="6252687"/>
            <a:ext cx="5393690" cy="59235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920" tIns="94920" rIns="94920" bIns="94920" anchor="t" anchorCtr="0">
            <a:noAutofit/>
          </a:bodyPr>
          <a:lstStyle/>
          <a:p>
            <a:pPr>
              <a:buSzPts val="1100"/>
            </a:pPr>
            <a:endParaRPr/>
          </a:p>
        </p:txBody>
      </p:sp>
      <p:sp>
        <p:nvSpPr>
          <p:cNvPr id="427" name="Google Shape;427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016000" y="987425"/>
            <a:ext cx="8774113" cy="49371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331223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16:notes"/>
          <p:cNvSpPr txBox="1">
            <a:spLocks noGrp="1"/>
          </p:cNvSpPr>
          <p:nvPr>
            <p:ph type="body" idx="1"/>
          </p:nvPr>
        </p:nvSpPr>
        <p:spPr>
          <a:xfrm>
            <a:off x="674212" y="6252687"/>
            <a:ext cx="5393690" cy="59235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920" tIns="94920" rIns="94920" bIns="94920" anchor="t" anchorCtr="0">
            <a:noAutofit/>
          </a:bodyPr>
          <a:lstStyle/>
          <a:p>
            <a:pPr>
              <a:buSzPts val="1100"/>
            </a:pPr>
            <a:endParaRPr/>
          </a:p>
        </p:txBody>
      </p:sp>
      <p:sp>
        <p:nvSpPr>
          <p:cNvPr id="427" name="Google Shape;427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016000" y="987425"/>
            <a:ext cx="8774113" cy="49371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602253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16:notes"/>
          <p:cNvSpPr txBox="1">
            <a:spLocks noGrp="1"/>
          </p:cNvSpPr>
          <p:nvPr>
            <p:ph type="body" idx="1"/>
          </p:nvPr>
        </p:nvSpPr>
        <p:spPr>
          <a:xfrm>
            <a:off x="674212" y="6252687"/>
            <a:ext cx="5393690" cy="59235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920" tIns="94920" rIns="94920" bIns="94920" anchor="t" anchorCtr="0">
            <a:noAutofit/>
          </a:bodyPr>
          <a:lstStyle/>
          <a:p>
            <a:pPr>
              <a:buSzPts val="1100"/>
            </a:pPr>
            <a:endParaRPr/>
          </a:p>
        </p:txBody>
      </p:sp>
      <p:sp>
        <p:nvSpPr>
          <p:cNvPr id="427" name="Google Shape;427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016000" y="987425"/>
            <a:ext cx="8774113" cy="49371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3429012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16:notes"/>
          <p:cNvSpPr txBox="1">
            <a:spLocks noGrp="1"/>
          </p:cNvSpPr>
          <p:nvPr>
            <p:ph type="body" idx="1"/>
          </p:nvPr>
        </p:nvSpPr>
        <p:spPr>
          <a:xfrm>
            <a:off x="674212" y="6252687"/>
            <a:ext cx="5393690" cy="59235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920" tIns="94920" rIns="94920" bIns="94920" anchor="t" anchorCtr="0">
            <a:noAutofit/>
          </a:bodyPr>
          <a:lstStyle/>
          <a:p>
            <a:pPr>
              <a:buSzPts val="1100"/>
            </a:pPr>
            <a:endParaRPr/>
          </a:p>
        </p:txBody>
      </p:sp>
      <p:sp>
        <p:nvSpPr>
          <p:cNvPr id="427" name="Google Shape;427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016000" y="987425"/>
            <a:ext cx="8774113" cy="49371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8409567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1945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676D946-8EC8-4D71-B4E1-8F42A8FCD6A8}" type="slidenum">
              <a:rPr lang="uk-UA">
                <a:solidFill>
                  <a:prstClr val="black"/>
                </a:solidFill>
              </a:rPr>
              <a:pPr/>
              <a:t>12</a:t>
            </a:fld>
            <a:endParaRPr lang="uk-U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27129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D29C0B-FFC0-46C4-8E3B-A37F814880B5}" type="slidenum">
              <a:rPr lang="uk-UA" smtClean="0"/>
              <a:t>22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438745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9375" y="739775"/>
            <a:ext cx="6583363" cy="37036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dirty="0" smtClean="0"/>
              <a:t>Розписати капремонти</a:t>
            </a:r>
            <a:r>
              <a:rPr lang="uk-UA" baseline="0" dirty="0" smtClean="0"/>
              <a:t> – об'єкти - сума</a:t>
            </a:r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D29C0B-FFC0-46C4-8E3B-A37F814880B5}" type="slidenum">
              <a:rPr lang="uk-UA" smtClean="0"/>
              <a:t>27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047146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9375" y="739775"/>
            <a:ext cx="6583363" cy="37036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dirty="0" smtClean="0"/>
              <a:t>актуалізувати</a:t>
            </a:r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D29C0B-FFC0-46C4-8E3B-A37F814880B5}" type="slidenum">
              <a:rPr lang="uk-UA" smtClean="0"/>
              <a:t>29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172262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AB30C-81AF-4A2C-8456-061C5903ABB3}" type="datetimeFigureOut">
              <a:rPr lang="uk-UA" smtClean="0"/>
              <a:t>03.02.2020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B7C4E-C7BE-44CB-8CA5-E0356D30601F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AB30C-81AF-4A2C-8456-061C5903ABB3}" type="datetimeFigureOut">
              <a:rPr lang="uk-UA" smtClean="0"/>
              <a:t>03.02.2020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B7C4E-C7BE-44CB-8CA5-E0356D30601F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AB30C-81AF-4A2C-8456-061C5903ABB3}" type="datetimeFigureOut">
              <a:rPr lang="uk-UA" smtClean="0"/>
              <a:t>03.02.2020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B7C4E-C7BE-44CB-8CA5-E0356D30601F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obj">
  <p:cSld name="Two Content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43"/>
          <p:cNvSpPr txBox="1">
            <a:spLocks noGrp="1"/>
          </p:cNvSpPr>
          <p:nvPr>
            <p:ph type="title"/>
          </p:nvPr>
        </p:nvSpPr>
        <p:spPr>
          <a:xfrm>
            <a:off x="1196339" y="2057780"/>
            <a:ext cx="9799320" cy="1123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>
                <a:solidFill>
                  <a:srgbClr val="0F243E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43"/>
          <p:cNvSpPr txBox="1">
            <a:spLocks noGrp="1"/>
          </p:cNvSpPr>
          <p:nvPr>
            <p:ph type="body" idx="1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43"/>
          <p:cNvSpPr txBox="1">
            <a:spLocks noGrp="1"/>
          </p:cNvSpPr>
          <p:nvPr>
            <p:ph type="body" idx="2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43"/>
          <p:cNvSpPr txBox="1">
            <a:spLocks noGrp="1"/>
          </p:cNvSpPr>
          <p:nvPr>
            <p:ph type="ftr" idx="11"/>
          </p:nvPr>
        </p:nvSpPr>
        <p:spPr>
          <a:xfrm>
            <a:off x="532891" y="6475688"/>
            <a:ext cx="819150" cy="1962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>
                <a:solidFill>
                  <a:srgbClr val="1F73B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43"/>
          <p:cNvSpPr txBox="1">
            <a:spLocks noGrp="1"/>
          </p:cNvSpPr>
          <p:nvPr>
            <p:ph type="dt" idx="10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43"/>
          <p:cNvSpPr txBox="1">
            <a:spLocks noGrp="1"/>
          </p:cNvSpPr>
          <p:nvPr>
            <p:ph type="sldNum" idx="12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816684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20365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AB30C-81AF-4A2C-8456-061C5903ABB3}" type="datetimeFigureOut">
              <a:rPr lang="uk-UA" smtClean="0"/>
              <a:t>03.02.2020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B7C4E-C7BE-44CB-8CA5-E0356D30601F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AB30C-81AF-4A2C-8456-061C5903ABB3}" type="datetimeFigureOut">
              <a:rPr lang="uk-UA" smtClean="0"/>
              <a:t>03.02.2020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B7C4E-C7BE-44CB-8CA5-E0356D30601F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AB30C-81AF-4A2C-8456-061C5903ABB3}" type="datetimeFigureOut">
              <a:rPr lang="uk-UA" smtClean="0"/>
              <a:t>03.02.2020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B7C4E-C7BE-44CB-8CA5-E0356D30601F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AB30C-81AF-4A2C-8456-061C5903ABB3}" type="datetimeFigureOut">
              <a:rPr lang="uk-UA" smtClean="0"/>
              <a:t>03.02.2020</a:t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B7C4E-C7BE-44CB-8CA5-E0356D30601F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AB30C-81AF-4A2C-8456-061C5903ABB3}" type="datetimeFigureOut">
              <a:rPr lang="uk-UA" smtClean="0"/>
              <a:t>03.02.2020</a:t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B7C4E-C7BE-44CB-8CA5-E0356D30601F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AB30C-81AF-4A2C-8456-061C5903ABB3}" type="datetimeFigureOut">
              <a:rPr lang="uk-UA" smtClean="0"/>
              <a:t>03.02.2020</a:t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B7C4E-C7BE-44CB-8CA5-E0356D30601F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AB30C-81AF-4A2C-8456-061C5903ABB3}" type="datetimeFigureOut">
              <a:rPr lang="uk-UA" smtClean="0"/>
              <a:t>03.02.2020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B7C4E-C7BE-44CB-8CA5-E0356D30601F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uk-UA" dirty="0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AB30C-81AF-4A2C-8456-061C5903ABB3}" type="datetimeFigureOut">
              <a:rPr lang="uk-UA" smtClean="0"/>
              <a:t>03.02.2020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B7C4E-C7BE-44CB-8CA5-E0356D30601F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 cstate="print">
            <a:lum/>
          </a:blip>
          <a:srcRect/>
          <a:stretch>
            <a:fillRect t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2AB30C-81AF-4A2C-8456-061C5903ABB3}" type="datetimeFigureOut">
              <a:rPr lang="uk-UA" smtClean="0"/>
              <a:t>03.02.2020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5B7C4E-C7BE-44CB-8CA5-E0356D30601F}" type="slidenum">
              <a:rPr lang="uk-UA" smtClean="0"/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2.tiff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tiff"/><Relationship Id="rId5" Type="http://schemas.microsoft.com/office/2007/relationships/hdphoto" Target="../media/hdphoto1.wdp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74841" y="1568777"/>
            <a:ext cx="7302759" cy="4253525"/>
          </a:xfrm>
        </p:spPr>
        <p:txBody>
          <a:bodyPr>
            <a:noAutofit/>
          </a:bodyPr>
          <a:lstStyle/>
          <a:p>
            <a:r>
              <a:rPr lang="uk-UA" sz="4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Звіт </a:t>
            </a:r>
            <a:br>
              <a:rPr lang="uk-UA" sz="4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4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департаменту </a:t>
            </a:r>
            <a:br>
              <a:rPr lang="uk-UA" sz="4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4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охорони здоров'я </a:t>
            </a:r>
            <a:br>
              <a:rPr lang="uk-UA" sz="4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4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 2019 рік </a:t>
            </a:r>
            <a:br>
              <a:rPr lang="uk-UA" sz="4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4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 завдання на 2020 рік</a:t>
            </a:r>
            <a:endParaRPr lang="uk-UA" sz="4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2481943" y="6251510"/>
            <a:ext cx="8534400" cy="438539"/>
          </a:xfrm>
        </p:spPr>
        <p:txBody>
          <a:bodyPr>
            <a:normAutofit/>
          </a:bodyPr>
          <a:lstStyle/>
          <a:p>
            <a:pPr algn="r"/>
            <a:r>
              <a:rPr lang="uk-UA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Доповідає директор ДОЗ Олександр Шиш</a:t>
            </a:r>
            <a:endParaRPr lang="uk-UA" sz="2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рямокутник 3"/>
          <p:cNvSpPr/>
          <p:nvPr/>
        </p:nvSpPr>
        <p:spPr>
          <a:xfrm>
            <a:off x="8816384" y="657637"/>
            <a:ext cx="230864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Impact" pitchFamily="34" charset="0"/>
              </a:rPr>
              <a:t>ВІННИЦЬКА МІСЬКА РАДА</a:t>
            </a:r>
            <a:endParaRPr lang="uk-UA" sz="1600" dirty="0">
              <a:solidFill>
                <a:schemeClr val="tx1">
                  <a:lumMod val="65000"/>
                  <a:lumOff val="35000"/>
                </a:schemeClr>
              </a:solidFill>
              <a:latin typeface="Impact" pitchFamily="34" charset="0"/>
            </a:endParaRPr>
          </a:p>
        </p:txBody>
      </p:sp>
      <p:sp>
        <p:nvSpPr>
          <p:cNvPr id="5" name="Прямокутник 4"/>
          <p:cNvSpPr/>
          <p:nvPr/>
        </p:nvSpPr>
        <p:spPr>
          <a:xfrm>
            <a:off x="8149534" y="943930"/>
            <a:ext cx="297549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Impact" pitchFamily="34" charset="0"/>
              </a:rPr>
              <a:t>Департамент охорони здоров'я</a:t>
            </a:r>
            <a:endParaRPr lang="uk-UA" sz="1600" dirty="0">
              <a:solidFill>
                <a:schemeClr val="tx1">
                  <a:lumMod val="65000"/>
                  <a:lumOff val="35000"/>
                </a:schemeClr>
              </a:solidFill>
              <a:latin typeface="Impact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035" y="1568777"/>
            <a:ext cx="3495212" cy="4253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493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Виноска зі стрілкою вниз&#10; 10"/>
          <p:cNvSpPr/>
          <p:nvPr/>
        </p:nvSpPr>
        <p:spPr>
          <a:xfrm>
            <a:off x="391886" y="2049835"/>
            <a:ext cx="6002666" cy="3610736"/>
          </a:xfrm>
          <a:prstGeom prst="downArrowCallout">
            <a:avLst>
              <a:gd name="adj1" fmla="val 25000"/>
              <a:gd name="adj2" fmla="val 25000"/>
              <a:gd name="adj3" fmla="val 25000"/>
              <a:gd name="adj4" fmla="val 72769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0" name="Google Shape;430;p16"/>
          <p:cNvSpPr txBox="1">
            <a:spLocks noGrp="1"/>
          </p:cNvSpPr>
          <p:nvPr>
            <p:ph type="title"/>
          </p:nvPr>
        </p:nvSpPr>
        <p:spPr>
          <a:xfrm>
            <a:off x="949234" y="282067"/>
            <a:ext cx="10650583" cy="6899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uk-UA" b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Реформування вторинного рівня</a:t>
            </a:r>
            <a:endParaRPr b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38" name="Google Shape;438;p16"/>
          <p:cNvSpPr/>
          <p:nvPr/>
        </p:nvSpPr>
        <p:spPr>
          <a:xfrm>
            <a:off x="2429691" y="1186188"/>
            <a:ext cx="6905897" cy="458290"/>
          </a:xfrm>
          <a:custGeom>
            <a:avLst/>
            <a:gdLst/>
            <a:ahLst/>
            <a:cxnLst/>
            <a:rect l="l" t="t" r="r" b="b"/>
            <a:pathLst>
              <a:path w="3775075" h="1285875" extrusionOk="0">
                <a:moveTo>
                  <a:pt x="3560699" y="0"/>
                </a:moveTo>
                <a:lnTo>
                  <a:pt x="214121" y="0"/>
                </a:lnTo>
                <a:lnTo>
                  <a:pt x="164972" y="5714"/>
                </a:lnTo>
                <a:lnTo>
                  <a:pt x="120014" y="21844"/>
                </a:lnTo>
                <a:lnTo>
                  <a:pt x="80263" y="47117"/>
                </a:lnTo>
                <a:lnTo>
                  <a:pt x="46989" y="80263"/>
                </a:lnTo>
                <a:lnTo>
                  <a:pt x="21716" y="120014"/>
                </a:lnTo>
                <a:lnTo>
                  <a:pt x="5714" y="165100"/>
                </a:lnTo>
                <a:lnTo>
                  <a:pt x="0" y="214249"/>
                </a:lnTo>
                <a:lnTo>
                  <a:pt x="0" y="1071499"/>
                </a:lnTo>
                <a:lnTo>
                  <a:pt x="5714" y="1120648"/>
                </a:lnTo>
                <a:lnTo>
                  <a:pt x="21716" y="1165733"/>
                </a:lnTo>
                <a:lnTo>
                  <a:pt x="46989" y="1205484"/>
                </a:lnTo>
                <a:lnTo>
                  <a:pt x="80263" y="1238631"/>
                </a:lnTo>
                <a:lnTo>
                  <a:pt x="120014" y="1263904"/>
                </a:lnTo>
                <a:lnTo>
                  <a:pt x="164972" y="1280033"/>
                </a:lnTo>
                <a:lnTo>
                  <a:pt x="214121" y="1285748"/>
                </a:lnTo>
                <a:lnTo>
                  <a:pt x="3560699" y="1285748"/>
                </a:lnTo>
                <a:lnTo>
                  <a:pt x="3609848" y="1280033"/>
                </a:lnTo>
                <a:lnTo>
                  <a:pt x="3654805" y="1263904"/>
                </a:lnTo>
                <a:lnTo>
                  <a:pt x="3694556" y="1238631"/>
                </a:lnTo>
                <a:lnTo>
                  <a:pt x="3727830" y="1205484"/>
                </a:lnTo>
                <a:lnTo>
                  <a:pt x="3753104" y="1165733"/>
                </a:lnTo>
                <a:lnTo>
                  <a:pt x="3769105" y="1120648"/>
                </a:lnTo>
                <a:lnTo>
                  <a:pt x="3774821" y="1071499"/>
                </a:lnTo>
                <a:lnTo>
                  <a:pt x="3774821" y="214249"/>
                </a:lnTo>
                <a:lnTo>
                  <a:pt x="3769105" y="165100"/>
                </a:lnTo>
                <a:lnTo>
                  <a:pt x="3753104" y="120014"/>
                </a:lnTo>
                <a:lnTo>
                  <a:pt x="3727830" y="80263"/>
                </a:lnTo>
                <a:lnTo>
                  <a:pt x="3694556" y="47117"/>
                </a:lnTo>
                <a:lnTo>
                  <a:pt x="3654805" y="21844"/>
                </a:lnTo>
                <a:lnTo>
                  <a:pt x="3609848" y="5714"/>
                </a:lnTo>
                <a:lnTo>
                  <a:pt x="3560699" y="0"/>
                </a:lnTo>
                <a:close/>
              </a:path>
            </a:pathLst>
          </a:custGeom>
          <a:solidFill>
            <a:srgbClr val="B4C5E7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9" name="Google Shape;439;p16"/>
          <p:cNvSpPr/>
          <p:nvPr/>
        </p:nvSpPr>
        <p:spPr>
          <a:xfrm>
            <a:off x="2429691" y="1170530"/>
            <a:ext cx="6905897" cy="461919"/>
          </a:xfrm>
          <a:custGeom>
            <a:avLst/>
            <a:gdLst/>
            <a:ahLst/>
            <a:cxnLst/>
            <a:rect l="l" t="t" r="r" b="b"/>
            <a:pathLst>
              <a:path w="3775075" h="1285875" extrusionOk="0">
                <a:moveTo>
                  <a:pt x="0" y="214249"/>
                </a:moveTo>
                <a:lnTo>
                  <a:pt x="5715" y="165100"/>
                </a:lnTo>
                <a:lnTo>
                  <a:pt x="21717" y="120014"/>
                </a:lnTo>
                <a:lnTo>
                  <a:pt x="46990" y="80263"/>
                </a:lnTo>
                <a:lnTo>
                  <a:pt x="80264" y="47117"/>
                </a:lnTo>
                <a:lnTo>
                  <a:pt x="120015" y="21844"/>
                </a:lnTo>
                <a:lnTo>
                  <a:pt x="164972" y="5714"/>
                </a:lnTo>
                <a:lnTo>
                  <a:pt x="214122" y="0"/>
                </a:lnTo>
                <a:lnTo>
                  <a:pt x="3560699" y="0"/>
                </a:lnTo>
                <a:lnTo>
                  <a:pt x="3609848" y="5714"/>
                </a:lnTo>
                <a:lnTo>
                  <a:pt x="3654805" y="21844"/>
                </a:lnTo>
                <a:lnTo>
                  <a:pt x="3694556" y="47117"/>
                </a:lnTo>
                <a:lnTo>
                  <a:pt x="3727830" y="80263"/>
                </a:lnTo>
                <a:lnTo>
                  <a:pt x="3753104" y="120014"/>
                </a:lnTo>
                <a:lnTo>
                  <a:pt x="3769105" y="165100"/>
                </a:lnTo>
                <a:lnTo>
                  <a:pt x="3774821" y="214249"/>
                </a:lnTo>
                <a:lnTo>
                  <a:pt x="3774821" y="1071499"/>
                </a:lnTo>
                <a:lnTo>
                  <a:pt x="3769105" y="1120648"/>
                </a:lnTo>
                <a:lnTo>
                  <a:pt x="3753104" y="1165733"/>
                </a:lnTo>
                <a:lnTo>
                  <a:pt x="3727830" y="1205484"/>
                </a:lnTo>
                <a:lnTo>
                  <a:pt x="3694556" y="1238631"/>
                </a:lnTo>
                <a:lnTo>
                  <a:pt x="3654805" y="1263904"/>
                </a:lnTo>
                <a:lnTo>
                  <a:pt x="3609848" y="1280033"/>
                </a:lnTo>
                <a:lnTo>
                  <a:pt x="3560699" y="1285748"/>
                </a:lnTo>
                <a:lnTo>
                  <a:pt x="214122" y="1285748"/>
                </a:lnTo>
                <a:lnTo>
                  <a:pt x="164972" y="1280033"/>
                </a:lnTo>
                <a:lnTo>
                  <a:pt x="120015" y="1263904"/>
                </a:lnTo>
                <a:lnTo>
                  <a:pt x="80264" y="1238631"/>
                </a:lnTo>
                <a:lnTo>
                  <a:pt x="46990" y="1205484"/>
                </a:lnTo>
                <a:lnTo>
                  <a:pt x="21717" y="1165733"/>
                </a:lnTo>
                <a:lnTo>
                  <a:pt x="5715" y="1120648"/>
                </a:lnTo>
                <a:lnTo>
                  <a:pt x="0" y="1071499"/>
                </a:lnTo>
                <a:lnTo>
                  <a:pt x="0" y="214249"/>
                </a:lnTo>
                <a:close/>
              </a:path>
            </a:pathLst>
          </a:custGeom>
          <a:noFill/>
          <a:ln w="38100" cap="flat" cmpd="sng">
            <a:solidFill>
              <a:srgbClr val="006EC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0" name="Google Shape;440;p16"/>
          <p:cNvSpPr txBox="1"/>
          <p:nvPr/>
        </p:nvSpPr>
        <p:spPr>
          <a:xfrm>
            <a:off x="3400696" y="1199558"/>
            <a:ext cx="4963886" cy="443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127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D50"/>
              </a:buClr>
              <a:buSzPts val="2800"/>
              <a:buFont typeface="Arial Narrow"/>
              <a:buNone/>
            </a:pPr>
            <a:r>
              <a:rPr lang="uk-UA" sz="2800" b="1" i="0" u="none" strike="noStrike" cap="none" dirty="0" smtClean="0">
                <a:solidFill>
                  <a:srgbClr val="000000"/>
                </a:solidFill>
                <a:ea typeface="Arial Narrow"/>
                <a:cs typeface="Arial Narrow"/>
                <a:sym typeface="Arial Narrow"/>
              </a:rPr>
              <a:t>РЕЄСТРАЦІЯ ЗОЗ в ЕСОЗ</a:t>
            </a:r>
            <a:endParaRPr sz="2800" b="1" i="0" u="none" strike="noStrike" cap="none" dirty="0">
              <a:solidFill>
                <a:srgbClr val="000000"/>
              </a:solidFill>
              <a:ea typeface="Arial Narrow"/>
              <a:cs typeface="Arial Narrow"/>
              <a:sym typeface="Arial Narrow"/>
            </a:endParaRPr>
          </a:p>
        </p:txBody>
      </p:sp>
      <p:sp>
        <p:nvSpPr>
          <p:cNvPr id="16" name="Місце для вмісту 4"/>
          <p:cNvSpPr txBox="1">
            <a:spLocks/>
          </p:cNvSpPr>
          <p:nvPr/>
        </p:nvSpPr>
        <p:spPr>
          <a:xfrm>
            <a:off x="350804" y="2037807"/>
            <a:ext cx="6015160" cy="4336867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ü"/>
            </a:pPr>
            <a:r>
              <a:rPr lang="uk-UA" sz="1900" b="1" dirty="0" smtClean="0"/>
              <a:t>КНП «Вінницька міська клінічна лікарня №1»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uk-UA" sz="1900" b="1" dirty="0" smtClean="0"/>
              <a:t>КНП «Вінницька міська клінічна лікарня швидкої медичної допомоги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uk-UA" sz="1900" b="1" dirty="0" smtClean="0"/>
              <a:t>КНП «Вінницька міська клінічна лікарня №3»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uk-UA" sz="1900" b="1" dirty="0" smtClean="0"/>
              <a:t>КНП «Вінницька міська клінічна лікарня «Центр матері та дитини»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uk-UA" sz="1900" b="1" dirty="0" smtClean="0"/>
              <a:t>КНП «Вінницький регіональний клінічний лікувально-діагностичний центр серцево-судинної патології»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uk-UA" sz="1900" b="1" dirty="0" smtClean="0"/>
              <a:t>КНП «Вінницький міський клінічний пологовий будинок №1»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uk-UA" sz="1900" b="1" dirty="0" smtClean="0"/>
              <a:t>КНП «Вінницький міський клінічний пологовий будинок №2»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uk-UA" sz="1900" b="1" dirty="0" smtClean="0"/>
              <a:t>КНП «Вінницька міська клінічна стоматологічна поліклініка»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uk-UA" sz="1900" b="1" dirty="0" smtClean="0"/>
              <a:t>КП «Міський лікувально-діагностичний центр»</a:t>
            </a:r>
          </a:p>
          <a:p>
            <a:pPr marL="0" indent="0" algn="ctr">
              <a:buNone/>
            </a:pPr>
            <a:endParaRPr lang="uk-UA" sz="1500" b="1" dirty="0" smtClean="0"/>
          </a:p>
          <a:p>
            <a:pPr marL="0" indent="0" algn="ctr">
              <a:buNone/>
            </a:pPr>
            <a:endParaRPr lang="uk-UA" sz="1800" b="1" dirty="0"/>
          </a:p>
          <a:p>
            <a:pPr marL="0" indent="0" algn="ctr">
              <a:buNone/>
            </a:pPr>
            <a:endParaRPr lang="uk-UA" sz="1800" b="1" dirty="0" smtClean="0"/>
          </a:p>
          <a:p>
            <a:pPr marL="0" indent="0" algn="ctr">
              <a:buNone/>
            </a:pPr>
            <a:endParaRPr lang="uk-UA" sz="1800" b="1" dirty="0" smtClean="0"/>
          </a:p>
          <a:p>
            <a:pPr marL="0" indent="0" algn="ctr">
              <a:buNone/>
            </a:pPr>
            <a:endParaRPr lang="uk-UA" sz="1800" b="1" dirty="0" smtClean="0"/>
          </a:p>
          <a:p>
            <a:pPr marL="0" indent="0" algn="ctr">
              <a:buNone/>
            </a:pPr>
            <a:r>
              <a:rPr lang="uk-UA" sz="2600" b="1" dirty="0" smtClean="0">
                <a:solidFill>
                  <a:srgbClr val="002060"/>
                </a:solidFill>
              </a:rPr>
              <a:t>зареєстровані в електронній системі охорони здоров’я</a:t>
            </a:r>
            <a:endParaRPr lang="ru-RU" sz="2600" b="1" dirty="0" smtClean="0">
              <a:solidFill>
                <a:srgbClr val="002060"/>
              </a:solidFill>
            </a:endParaRPr>
          </a:p>
          <a:p>
            <a:pPr marL="0" indent="0" algn="ctr">
              <a:buNone/>
            </a:pPr>
            <a:endParaRPr lang="ru-RU" sz="1400" dirty="0" smtClean="0"/>
          </a:p>
          <a:p>
            <a:endParaRPr lang="ru-RU" dirty="0" smtClean="0"/>
          </a:p>
          <a:p>
            <a:endParaRPr lang="ru-RU" sz="1400" dirty="0"/>
          </a:p>
        </p:txBody>
      </p:sp>
      <p:pic>
        <p:nvPicPr>
          <p:cNvPr id="24" name="Рисунок 23"/>
          <p:cNvPicPr/>
          <p:nvPr/>
        </p:nvPicPr>
        <p:blipFill rotWithShape="1">
          <a:blip r:embed="rId3"/>
          <a:srcRect r="2492"/>
          <a:stretch/>
        </p:blipFill>
        <p:spPr>
          <a:xfrm>
            <a:off x="6531427" y="3993978"/>
            <a:ext cx="4542973" cy="2887454"/>
          </a:xfrm>
          <a:prstGeom prst="rect">
            <a:avLst/>
          </a:prstGeom>
        </p:spPr>
      </p:pic>
      <p:sp>
        <p:nvSpPr>
          <p:cNvPr id="13" name="Прямокутник 12"/>
          <p:cNvSpPr/>
          <p:nvPr/>
        </p:nvSpPr>
        <p:spPr>
          <a:xfrm>
            <a:off x="6531427" y="1903203"/>
            <a:ext cx="4789716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uk-UA" sz="1600" b="1" u="sng" dirty="0">
                <a:solidFill>
                  <a:srgbClr val="002060"/>
                </a:solidFill>
                <a:ea typeface="Times New Roman"/>
                <a:cs typeface="Times New Roman"/>
              </a:rPr>
              <a:t>Кваліфікований електронний підпис (КЕП) </a:t>
            </a:r>
            <a:r>
              <a:rPr lang="uk-UA" sz="1600" dirty="0">
                <a:solidFill>
                  <a:srgbClr val="002060"/>
                </a:solidFill>
                <a:ea typeface="Times New Roman"/>
                <a:cs typeface="Times New Roman"/>
              </a:rPr>
              <a:t>в закладах наявний (МКЛ №1, МКЛ №3, МКЛ ШМД, ВМКПБ №1, </a:t>
            </a:r>
            <a:r>
              <a:rPr lang="uk-UA" sz="1600" dirty="0" err="1">
                <a:solidFill>
                  <a:srgbClr val="002060"/>
                </a:solidFill>
                <a:ea typeface="Times New Roman"/>
                <a:cs typeface="Times New Roman"/>
              </a:rPr>
              <a:t>ЦМтД</a:t>
            </a:r>
            <a:r>
              <a:rPr lang="uk-UA" sz="1600" dirty="0">
                <a:solidFill>
                  <a:srgbClr val="002060"/>
                </a:solidFill>
                <a:ea typeface="Times New Roman"/>
                <a:cs typeface="Times New Roman"/>
              </a:rPr>
              <a:t>, діагностичний центр, стоматологічний центр). В  закладах (ВРЦСП, ВМКПБ №2, ВМКСП) у зв’язку з обранням керівника - КЕП в процесі </a:t>
            </a:r>
            <a:r>
              <a:rPr lang="uk-UA" sz="1600" dirty="0" smtClean="0">
                <a:solidFill>
                  <a:srgbClr val="002060"/>
                </a:solidFill>
                <a:ea typeface="Times New Roman"/>
                <a:cs typeface="Times New Roman"/>
              </a:rPr>
              <a:t>виготовлення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uk-UA" sz="1600" dirty="0">
                <a:solidFill>
                  <a:srgbClr val="002060"/>
                </a:solidFill>
                <a:ea typeface="Times New Roman"/>
                <a:cs typeface="Times New Roman"/>
              </a:rPr>
              <a:t>Всі заклади спеціалізованої медичної допомоги, підпорядковані ВМР, мають </a:t>
            </a:r>
            <a:r>
              <a:rPr lang="uk-UA" sz="1600" b="1" u="sng" dirty="0">
                <a:solidFill>
                  <a:srgbClr val="002060"/>
                </a:solidFill>
                <a:ea typeface="Times New Roman"/>
                <a:cs typeface="Times New Roman"/>
              </a:rPr>
              <a:t>діючі ліцензії</a:t>
            </a:r>
            <a:r>
              <a:rPr lang="uk-UA" sz="1600" u="sng" dirty="0">
                <a:solidFill>
                  <a:srgbClr val="002060"/>
                </a:solidFill>
                <a:ea typeface="Times New Roman"/>
                <a:cs typeface="Times New Roman"/>
              </a:rPr>
              <a:t> </a:t>
            </a:r>
            <a:r>
              <a:rPr lang="uk-UA" sz="1600" dirty="0">
                <a:solidFill>
                  <a:srgbClr val="002060"/>
                </a:solidFill>
                <a:ea typeface="Times New Roman"/>
                <a:cs typeface="Times New Roman"/>
              </a:rPr>
              <a:t>на провадження господарської діяльності з медичної практики. </a:t>
            </a:r>
          </a:p>
          <a:p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884472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2273" y="391277"/>
            <a:ext cx="10067454" cy="778098"/>
          </a:xfrm>
        </p:spPr>
        <p:txBody>
          <a:bodyPr>
            <a:noAutofit/>
          </a:bodyPr>
          <a:lstStyle/>
          <a:p>
            <a:r>
              <a:rPr lang="uk-UA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Пакети медичних послуг </a:t>
            </a:r>
            <a:r>
              <a:rPr lang="uk-UA" sz="28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ПМГ</a:t>
            </a:r>
            <a:r>
              <a:rPr lang="uk-UA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- 2020, які планують  надавати вінницькі муніципальні заклади вторинної медичної допомоги:</a:t>
            </a:r>
            <a:endParaRPr lang="uk-UA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2344" y="1284573"/>
            <a:ext cx="11187038" cy="5488755"/>
          </a:xfrm>
        </p:spPr>
        <p:txBody>
          <a:bodyPr>
            <a:noAutofit/>
          </a:bodyPr>
          <a:lstStyle/>
          <a:p>
            <a:pPr marR="179705" lvl="0" algn="just">
              <a:lnSpc>
                <a:spcPct val="150000"/>
              </a:lnSpc>
              <a:buFont typeface="+mj-lt"/>
              <a:buAutoNum type="arabicPeriod"/>
            </a:pPr>
            <a:r>
              <a:rPr lang="uk-UA" sz="1600" b="1" dirty="0" smtClean="0">
                <a:solidFill>
                  <a:srgbClr val="002060"/>
                </a:solidFill>
                <a:ea typeface="Times New Roman"/>
                <a:cs typeface="Times New Roman"/>
              </a:rPr>
              <a:t>Амбулаторна </a:t>
            </a:r>
            <a:r>
              <a:rPr lang="uk-UA" sz="1600" b="1" dirty="0">
                <a:solidFill>
                  <a:srgbClr val="002060"/>
                </a:solidFill>
                <a:ea typeface="Times New Roman"/>
                <a:cs typeface="Times New Roman"/>
              </a:rPr>
              <a:t>вторинна (спеціалізована) медична допомога дорослим та дітям</a:t>
            </a:r>
            <a:r>
              <a:rPr lang="uk-UA" sz="1600" dirty="0">
                <a:solidFill>
                  <a:srgbClr val="002060"/>
                </a:solidFill>
                <a:ea typeface="Times New Roman"/>
                <a:cs typeface="Times New Roman"/>
              </a:rPr>
              <a:t>, включаючи медичну реабілітацію та стоматологічну допомогу.</a:t>
            </a:r>
            <a:endParaRPr lang="ru-RU" sz="1600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 marR="179705" lvl="0" algn="just">
              <a:lnSpc>
                <a:spcPct val="150000"/>
              </a:lnSpc>
              <a:buFont typeface="+mj-lt"/>
              <a:buAutoNum type="arabicPeriod"/>
            </a:pPr>
            <a:r>
              <a:rPr lang="uk-UA" sz="1600" b="1" dirty="0">
                <a:solidFill>
                  <a:srgbClr val="002060"/>
                </a:solidFill>
                <a:ea typeface="Times New Roman"/>
                <a:cs typeface="Times New Roman"/>
              </a:rPr>
              <a:t>Інструментальні дослідження для ранньої діагностики </a:t>
            </a:r>
            <a:r>
              <a:rPr lang="uk-UA" sz="1600" b="1" dirty="0" smtClean="0">
                <a:solidFill>
                  <a:srgbClr val="002060"/>
                </a:solidFill>
                <a:ea typeface="Times New Roman"/>
                <a:cs typeface="Times New Roman"/>
              </a:rPr>
              <a:t>новоутворень</a:t>
            </a:r>
            <a:r>
              <a:rPr lang="uk-UA" sz="1600" dirty="0" smtClean="0">
                <a:solidFill>
                  <a:srgbClr val="002060"/>
                </a:solidFill>
                <a:ea typeface="Times New Roman"/>
                <a:cs typeface="Times New Roman"/>
              </a:rPr>
              <a:t>: </a:t>
            </a:r>
            <a:r>
              <a:rPr lang="uk-UA" sz="1600" dirty="0">
                <a:solidFill>
                  <a:srgbClr val="002060"/>
                </a:solidFill>
                <a:ea typeface="Times New Roman"/>
                <a:cs typeface="Times New Roman"/>
              </a:rPr>
              <a:t>«</a:t>
            </a:r>
            <a:r>
              <a:rPr lang="uk-UA" sz="1600" dirty="0" err="1">
                <a:solidFill>
                  <a:srgbClr val="002060"/>
                </a:solidFill>
                <a:ea typeface="Times New Roman"/>
                <a:cs typeface="Times New Roman"/>
              </a:rPr>
              <a:t>Мамографія</a:t>
            </a:r>
            <a:r>
              <a:rPr lang="uk-UA" sz="1600" dirty="0">
                <a:solidFill>
                  <a:srgbClr val="002060"/>
                </a:solidFill>
                <a:ea typeface="Times New Roman"/>
                <a:cs typeface="Times New Roman"/>
              </a:rPr>
              <a:t> грудних залоз</a:t>
            </a:r>
            <a:r>
              <a:rPr lang="uk-UA" sz="1600" dirty="0" smtClean="0">
                <a:solidFill>
                  <a:srgbClr val="002060"/>
                </a:solidFill>
                <a:ea typeface="Times New Roman"/>
                <a:cs typeface="Times New Roman"/>
              </a:rPr>
              <a:t>», «</a:t>
            </a:r>
            <a:r>
              <a:rPr lang="uk-UA" sz="1600" dirty="0" err="1">
                <a:solidFill>
                  <a:srgbClr val="002060"/>
                </a:solidFill>
                <a:ea typeface="Times New Roman"/>
                <a:cs typeface="Times New Roman"/>
              </a:rPr>
              <a:t>Гістероскопія</a:t>
            </a:r>
            <a:r>
              <a:rPr lang="uk-UA" sz="1600" dirty="0" smtClean="0">
                <a:solidFill>
                  <a:srgbClr val="002060"/>
                </a:solidFill>
                <a:ea typeface="Times New Roman"/>
                <a:cs typeface="Times New Roman"/>
              </a:rPr>
              <a:t>», «</a:t>
            </a:r>
            <a:r>
              <a:rPr lang="uk-UA" sz="1600" dirty="0" err="1">
                <a:solidFill>
                  <a:srgbClr val="002060"/>
                </a:solidFill>
                <a:ea typeface="Times New Roman"/>
                <a:cs typeface="Times New Roman"/>
              </a:rPr>
              <a:t>Езофагогастродуоденоскопія</a:t>
            </a:r>
            <a:r>
              <a:rPr lang="uk-UA" sz="1600" dirty="0" smtClean="0">
                <a:solidFill>
                  <a:srgbClr val="002060"/>
                </a:solidFill>
                <a:ea typeface="Times New Roman"/>
                <a:cs typeface="Times New Roman"/>
              </a:rPr>
              <a:t>»</a:t>
            </a:r>
            <a:r>
              <a:rPr lang="ru-RU" sz="1600" dirty="0" smtClean="0">
                <a:solidFill>
                  <a:srgbClr val="002060"/>
                </a:solidFill>
                <a:ea typeface="Times New Roman"/>
                <a:cs typeface="Times New Roman"/>
              </a:rPr>
              <a:t>, </a:t>
            </a:r>
            <a:r>
              <a:rPr lang="uk-UA" sz="1600" dirty="0" smtClean="0">
                <a:solidFill>
                  <a:srgbClr val="002060"/>
                </a:solidFill>
                <a:ea typeface="Times New Roman"/>
                <a:cs typeface="Times New Roman"/>
              </a:rPr>
              <a:t>«</a:t>
            </a:r>
            <a:r>
              <a:rPr lang="uk-UA" sz="1600" dirty="0" err="1">
                <a:solidFill>
                  <a:srgbClr val="002060"/>
                </a:solidFill>
                <a:ea typeface="Times New Roman"/>
                <a:cs typeface="Times New Roman"/>
              </a:rPr>
              <a:t>Колоноскопія</a:t>
            </a:r>
            <a:r>
              <a:rPr lang="uk-UA" sz="1600" dirty="0" smtClean="0">
                <a:solidFill>
                  <a:srgbClr val="002060"/>
                </a:solidFill>
                <a:ea typeface="Times New Roman"/>
                <a:cs typeface="Times New Roman"/>
              </a:rPr>
              <a:t>», «</a:t>
            </a:r>
            <a:r>
              <a:rPr lang="uk-UA" sz="1600" dirty="0">
                <a:solidFill>
                  <a:srgbClr val="002060"/>
                </a:solidFill>
                <a:ea typeface="Times New Roman"/>
                <a:cs typeface="Times New Roman"/>
              </a:rPr>
              <a:t>Цистоскопія</a:t>
            </a:r>
            <a:r>
              <a:rPr lang="uk-UA" sz="1600" dirty="0" smtClean="0">
                <a:solidFill>
                  <a:srgbClr val="002060"/>
                </a:solidFill>
                <a:ea typeface="Times New Roman"/>
                <a:cs typeface="Times New Roman"/>
              </a:rPr>
              <a:t>», «</a:t>
            </a:r>
            <a:r>
              <a:rPr lang="uk-UA" sz="1600" dirty="0">
                <a:solidFill>
                  <a:srgbClr val="002060"/>
                </a:solidFill>
                <a:ea typeface="Times New Roman"/>
                <a:cs typeface="Times New Roman"/>
              </a:rPr>
              <a:t>Бронхоскопія».</a:t>
            </a:r>
            <a:endParaRPr lang="ru-RU" sz="1600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 marR="179705" lvl="0" algn="just">
              <a:lnSpc>
                <a:spcPct val="150000"/>
              </a:lnSpc>
              <a:buFont typeface="+mj-lt"/>
              <a:buAutoNum type="arabicPeriod"/>
            </a:pPr>
            <a:r>
              <a:rPr lang="uk-UA" sz="1600" b="1" dirty="0">
                <a:solidFill>
                  <a:srgbClr val="002060"/>
                </a:solidFill>
                <a:ea typeface="Times New Roman"/>
                <a:cs typeface="Times New Roman"/>
              </a:rPr>
              <a:t>Хірургічні операції </a:t>
            </a:r>
            <a:r>
              <a:rPr lang="uk-UA" sz="1600" dirty="0">
                <a:solidFill>
                  <a:srgbClr val="002060"/>
                </a:solidFill>
                <a:ea typeface="Times New Roman"/>
                <a:cs typeface="Times New Roman"/>
              </a:rPr>
              <a:t>дорослим та дітям у стаціонарних умовах.</a:t>
            </a:r>
            <a:endParaRPr lang="ru-RU" sz="1600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 marR="179705" lvl="0" algn="just">
              <a:lnSpc>
                <a:spcPct val="150000"/>
              </a:lnSpc>
              <a:buFont typeface="+mj-lt"/>
              <a:buAutoNum type="arabicPeriod"/>
            </a:pPr>
            <a:r>
              <a:rPr lang="uk-UA" sz="1600" dirty="0">
                <a:solidFill>
                  <a:srgbClr val="002060"/>
                </a:solidFill>
                <a:ea typeface="Times New Roman"/>
                <a:cs typeface="Times New Roman"/>
              </a:rPr>
              <a:t>Стаціонарна допомога дорослим та дітям</a:t>
            </a:r>
            <a:r>
              <a:rPr lang="uk-UA" sz="1600" b="1" dirty="0">
                <a:solidFill>
                  <a:srgbClr val="002060"/>
                </a:solidFill>
                <a:ea typeface="Times New Roman"/>
                <a:cs typeface="Times New Roman"/>
              </a:rPr>
              <a:t> без проведення хірургічних операцій.</a:t>
            </a:r>
            <a:endParaRPr lang="ru-RU" sz="1600" b="1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 marR="179705" lvl="0" algn="just">
              <a:lnSpc>
                <a:spcPct val="150000"/>
              </a:lnSpc>
              <a:buFont typeface="+mj-lt"/>
              <a:buAutoNum type="arabicPeriod"/>
            </a:pPr>
            <a:r>
              <a:rPr lang="uk-UA" sz="1600" dirty="0">
                <a:solidFill>
                  <a:srgbClr val="002060"/>
                </a:solidFill>
                <a:ea typeface="Times New Roman"/>
                <a:cs typeface="Times New Roman"/>
              </a:rPr>
              <a:t> Медична допомога при </a:t>
            </a:r>
            <a:r>
              <a:rPr lang="uk-UA" sz="1600" b="1" dirty="0">
                <a:solidFill>
                  <a:srgbClr val="002060"/>
                </a:solidFill>
                <a:ea typeface="Times New Roman"/>
                <a:cs typeface="Times New Roman"/>
              </a:rPr>
              <a:t>гострому мозковому інсульті</a:t>
            </a:r>
            <a:r>
              <a:rPr lang="uk-UA" sz="1600" b="1" dirty="0" smtClean="0">
                <a:solidFill>
                  <a:srgbClr val="002060"/>
                </a:solidFill>
                <a:ea typeface="Times New Roman"/>
                <a:cs typeface="Times New Roman"/>
              </a:rPr>
              <a:t>.</a:t>
            </a:r>
            <a:endParaRPr lang="ru-RU" sz="1600" b="1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 marR="179705" lvl="0" algn="just">
              <a:lnSpc>
                <a:spcPct val="150000"/>
              </a:lnSpc>
              <a:buFont typeface="+mj-lt"/>
              <a:buAutoNum type="arabicPeriod"/>
            </a:pPr>
            <a:r>
              <a:rPr lang="uk-UA" sz="1600" dirty="0">
                <a:solidFill>
                  <a:srgbClr val="002060"/>
                </a:solidFill>
                <a:ea typeface="Times New Roman"/>
                <a:cs typeface="Times New Roman"/>
              </a:rPr>
              <a:t> Медична допомога при </a:t>
            </a:r>
            <a:r>
              <a:rPr lang="uk-UA" sz="1600" b="1" dirty="0">
                <a:solidFill>
                  <a:srgbClr val="002060"/>
                </a:solidFill>
                <a:ea typeface="Times New Roman"/>
                <a:cs typeface="Times New Roman"/>
              </a:rPr>
              <a:t>гострому інфаркті міокарда</a:t>
            </a:r>
            <a:r>
              <a:rPr lang="uk-UA" sz="1600" dirty="0">
                <a:solidFill>
                  <a:srgbClr val="002060"/>
                </a:solidFill>
                <a:ea typeface="Times New Roman"/>
                <a:cs typeface="Times New Roman"/>
              </a:rPr>
              <a:t>.</a:t>
            </a:r>
            <a:endParaRPr lang="ru-RU" sz="1600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 marR="179705" lvl="0" algn="just">
              <a:lnSpc>
                <a:spcPct val="150000"/>
              </a:lnSpc>
              <a:buFont typeface="+mj-lt"/>
              <a:buAutoNum type="arabicPeriod"/>
            </a:pPr>
            <a:r>
              <a:rPr lang="uk-UA" sz="1600" dirty="0">
                <a:solidFill>
                  <a:srgbClr val="002060"/>
                </a:solidFill>
                <a:ea typeface="Times New Roman"/>
                <a:cs typeface="Times New Roman"/>
              </a:rPr>
              <a:t> Медична допомога </a:t>
            </a:r>
            <a:r>
              <a:rPr lang="uk-UA" sz="1600" b="1" dirty="0">
                <a:solidFill>
                  <a:srgbClr val="002060"/>
                </a:solidFill>
                <a:ea typeface="Times New Roman"/>
                <a:cs typeface="Times New Roman"/>
              </a:rPr>
              <a:t>при пологах</a:t>
            </a:r>
            <a:r>
              <a:rPr lang="uk-UA" sz="1600" dirty="0">
                <a:solidFill>
                  <a:srgbClr val="002060"/>
                </a:solidFill>
                <a:ea typeface="Times New Roman"/>
                <a:cs typeface="Times New Roman"/>
              </a:rPr>
              <a:t>.</a:t>
            </a:r>
            <a:endParaRPr lang="ru-RU" sz="1600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 marR="179705" lvl="0" algn="just">
              <a:lnSpc>
                <a:spcPct val="150000"/>
              </a:lnSpc>
              <a:buFont typeface="+mj-lt"/>
              <a:buAutoNum type="arabicPeriod"/>
            </a:pPr>
            <a:r>
              <a:rPr lang="uk-UA" sz="1600" dirty="0">
                <a:solidFill>
                  <a:srgbClr val="002060"/>
                </a:solidFill>
                <a:ea typeface="Times New Roman"/>
                <a:cs typeface="Times New Roman"/>
              </a:rPr>
              <a:t> Медична </a:t>
            </a:r>
            <a:r>
              <a:rPr lang="uk-UA" sz="1600" b="1" dirty="0">
                <a:solidFill>
                  <a:srgbClr val="002060"/>
                </a:solidFill>
                <a:ea typeface="Times New Roman"/>
                <a:cs typeface="Times New Roman"/>
              </a:rPr>
              <a:t>допомога новонародженим </a:t>
            </a:r>
            <a:r>
              <a:rPr lang="uk-UA" sz="1600" dirty="0">
                <a:solidFill>
                  <a:srgbClr val="002060"/>
                </a:solidFill>
                <a:ea typeface="Times New Roman"/>
                <a:cs typeface="Times New Roman"/>
              </a:rPr>
              <a:t>у складних </a:t>
            </a:r>
            <a:r>
              <a:rPr lang="uk-UA" sz="1600" dirty="0" err="1">
                <a:solidFill>
                  <a:srgbClr val="002060"/>
                </a:solidFill>
                <a:ea typeface="Times New Roman"/>
                <a:cs typeface="Times New Roman"/>
              </a:rPr>
              <a:t>неонатальних</a:t>
            </a:r>
            <a:r>
              <a:rPr lang="uk-UA" sz="1600" dirty="0">
                <a:solidFill>
                  <a:srgbClr val="002060"/>
                </a:solidFill>
                <a:ea typeface="Times New Roman"/>
                <a:cs typeface="Times New Roman"/>
              </a:rPr>
              <a:t> випадках.</a:t>
            </a:r>
            <a:endParaRPr lang="ru-RU" sz="1600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 marR="179705" lvl="0" algn="just">
              <a:lnSpc>
                <a:spcPct val="150000"/>
              </a:lnSpc>
              <a:buFont typeface="+mj-lt"/>
              <a:buAutoNum type="arabicPeriod"/>
            </a:pPr>
            <a:r>
              <a:rPr lang="uk-UA" sz="1600" dirty="0">
                <a:solidFill>
                  <a:srgbClr val="002060"/>
                </a:solidFill>
                <a:ea typeface="Times New Roman"/>
                <a:cs typeface="Times New Roman"/>
              </a:rPr>
              <a:t> Стаціонарна </a:t>
            </a:r>
            <a:r>
              <a:rPr lang="uk-UA" sz="1600" b="1" dirty="0">
                <a:solidFill>
                  <a:srgbClr val="002060"/>
                </a:solidFill>
                <a:ea typeface="Times New Roman"/>
                <a:cs typeface="Times New Roman"/>
              </a:rPr>
              <a:t>паліативна медична допомога </a:t>
            </a:r>
            <a:r>
              <a:rPr lang="uk-UA" sz="1600" dirty="0">
                <a:solidFill>
                  <a:srgbClr val="002060"/>
                </a:solidFill>
                <a:ea typeface="Times New Roman"/>
                <a:cs typeface="Times New Roman"/>
              </a:rPr>
              <a:t>дорослим та дітям.</a:t>
            </a:r>
            <a:endParaRPr lang="ru-RU" sz="1600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 marR="179705" lvl="0" algn="just">
              <a:lnSpc>
                <a:spcPct val="150000"/>
              </a:lnSpc>
              <a:buFont typeface="+mj-lt"/>
              <a:buAutoNum type="arabicPeriod"/>
            </a:pPr>
            <a:r>
              <a:rPr lang="uk-UA" sz="1600" dirty="0">
                <a:solidFill>
                  <a:srgbClr val="002060"/>
                </a:solidFill>
                <a:ea typeface="Times New Roman"/>
                <a:cs typeface="Times New Roman"/>
              </a:rPr>
              <a:t> </a:t>
            </a:r>
            <a:r>
              <a:rPr lang="uk-UA" sz="1600" b="1" dirty="0">
                <a:solidFill>
                  <a:srgbClr val="002060"/>
                </a:solidFill>
                <a:ea typeface="Times New Roman"/>
                <a:cs typeface="Times New Roman"/>
              </a:rPr>
              <a:t>Медична реабілітація </a:t>
            </a:r>
            <a:r>
              <a:rPr lang="uk-UA" sz="1600" dirty="0">
                <a:solidFill>
                  <a:srgbClr val="002060"/>
                </a:solidFill>
                <a:ea typeface="Times New Roman"/>
                <a:cs typeface="Times New Roman"/>
              </a:rPr>
              <a:t>дорослих та дітей від трьох років з ураженням опорно-рухового апарату.</a:t>
            </a:r>
            <a:endParaRPr lang="ru-RU" sz="1600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 marR="179705" lvl="0" algn="just">
              <a:lnSpc>
                <a:spcPct val="150000"/>
              </a:lnSpc>
              <a:buFont typeface="+mj-lt"/>
              <a:buAutoNum type="arabicPeriod"/>
            </a:pPr>
            <a:r>
              <a:rPr lang="uk-UA" sz="1600" dirty="0">
                <a:solidFill>
                  <a:srgbClr val="002060"/>
                </a:solidFill>
                <a:ea typeface="Times New Roman"/>
                <a:cs typeface="Times New Roman"/>
              </a:rPr>
              <a:t> </a:t>
            </a:r>
            <a:r>
              <a:rPr lang="uk-UA" sz="1600" b="1" dirty="0">
                <a:solidFill>
                  <a:srgbClr val="002060"/>
                </a:solidFill>
                <a:ea typeface="Times New Roman"/>
                <a:cs typeface="Times New Roman"/>
              </a:rPr>
              <a:t>Медична реабілітація </a:t>
            </a:r>
            <a:r>
              <a:rPr lang="uk-UA" sz="1600" dirty="0">
                <a:solidFill>
                  <a:srgbClr val="002060"/>
                </a:solidFill>
                <a:ea typeface="Times New Roman"/>
                <a:cs typeface="Times New Roman"/>
              </a:rPr>
              <a:t>дорослих та дітей від трьох років з ураженням нервової системи.</a:t>
            </a:r>
            <a:endParaRPr lang="ru-RU" sz="1600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 marL="0" marR="179705" indent="0" algn="just">
              <a:lnSpc>
                <a:spcPct val="150000"/>
              </a:lnSpc>
              <a:spcAft>
                <a:spcPts val="0"/>
              </a:spcAft>
              <a:buNone/>
            </a:pPr>
            <a:endParaRPr lang="ru-RU" sz="1600" dirty="0">
              <a:ea typeface="Calibri"/>
              <a:cs typeface="Times New Roman"/>
            </a:endParaRPr>
          </a:p>
          <a:p>
            <a:pPr marL="0" indent="0" algn="just">
              <a:spcBef>
                <a:spcPts val="0"/>
              </a:spcBef>
              <a:buNone/>
            </a:pPr>
            <a:endParaRPr lang="ru-RU" sz="1600" kern="0" dirty="0" smtClean="0">
              <a:solidFill>
                <a:srgbClr val="00B05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6514" y="2708366"/>
            <a:ext cx="4182702" cy="3178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3453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947737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uk-UA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Бюджет галузі охорони здоров'я міста</a:t>
            </a:r>
            <a:endParaRPr lang="uk-UA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882050614"/>
              </p:ext>
            </p:extLst>
          </p:nvPr>
        </p:nvGraphicFramePr>
        <p:xfrm>
          <a:off x="305835" y="1371600"/>
          <a:ext cx="10844247" cy="52064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6969760" y="1971040"/>
            <a:ext cx="1310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↓ 6%</a:t>
            </a:r>
            <a:endParaRPr lang="uk-UA" dirty="0"/>
          </a:p>
        </p:txBody>
      </p:sp>
      <p:sp>
        <p:nvSpPr>
          <p:cNvPr id="5" name="TextBox 4"/>
          <p:cNvSpPr txBox="1"/>
          <p:nvPr/>
        </p:nvSpPr>
        <p:spPr>
          <a:xfrm>
            <a:off x="4602480" y="3810000"/>
            <a:ext cx="1310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>
                <a:solidFill>
                  <a:srgbClr val="FF0000"/>
                </a:solidFill>
              </a:rPr>
              <a:t>↑</a:t>
            </a:r>
            <a:r>
              <a:rPr lang="uk-UA" dirty="0" smtClean="0">
                <a:solidFill>
                  <a:srgbClr val="FF0000"/>
                </a:solidFill>
              </a:rPr>
              <a:t> 53%</a:t>
            </a:r>
            <a:endParaRPr lang="uk-UA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6618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Диаграмма 11"/>
          <p:cNvGraphicFramePr/>
          <p:nvPr>
            <p:extLst/>
          </p:nvPr>
        </p:nvGraphicFramePr>
        <p:xfrm>
          <a:off x="-35631" y="980728"/>
          <a:ext cx="6240693" cy="31683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2023441381"/>
              </p:ext>
            </p:extLst>
          </p:nvPr>
        </p:nvGraphicFramePr>
        <p:xfrm>
          <a:off x="5494028" y="1113760"/>
          <a:ext cx="5952661" cy="30353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590313582"/>
              </p:ext>
            </p:extLst>
          </p:nvPr>
        </p:nvGraphicFramePr>
        <p:xfrm>
          <a:off x="2447595" y="4149080"/>
          <a:ext cx="6656288" cy="25360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Заголовок 1"/>
          <p:cNvSpPr txBox="1">
            <a:spLocks/>
          </p:cNvSpPr>
          <p:nvPr/>
        </p:nvSpPr>
        <p:spPr>
          <a:xfrm>
            <a:off x="719404" y="24902"/>
            <a:ext cx="10561173" cy="9558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Динаміка фінансування</a:t>
            </a:r>
            <a:endParaRPr lang="ru-RU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57734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3760761407"/>
              </p:ext>
            </p:extLst>
          </p:nvPr>
        </p:nvGraphicFramePr>
        <p:xfrm>
          <a:off x="352396" y="1994113"/>
          <a:ext cx="5472035" cy="30209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Скругленный прямоугольник 6"/>
          <p:cNvSpPr/>
          <p:nvPr/>
        </p:nvSpPr>
        <p:spPr>
          <a:xfrm>
            <a:off x="352396" y="1324849"/>
            <a:ext cx="5210336" cy="579066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b="1" dirty="0" smtClean="0">
              <a:solidFill>
                <a:srgbClr val="FF0000"/>
              </a:solidFill>
            </a:endParaRPr>
          </a:p>
          <a:p>
            <a:pPr algn="ctr"/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r>
              <a:rPr lang="ru-RU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міські програми:</a:t>
            </a:r>
          </a:p>
          <a:p>
            <a:pPr algn="ctr"/>
            <a:endParaRPr lang="ru-RU" b="1" kern="0" dirty="0" smtClean="0">
              <a:solidFill>
                <a:prstClr val="black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094985" y="1356420"/>
            <a:ext cx="4984779" cy="562795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b="1" dirty="0" smtClean="0">
              <a:solidFill>
                <a:prstClr val="black"/>
              </a:solidFill>
            </a:endParaRPr>
          </a:p>
          <a:p>
            <a:pPr algn="ctr"/>
            <a:r>
              <a:rPr lang="uk-UA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uk-UA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державні програми</a:t>
            </a:r>
          </a:p>
          <a:p>
            <a:pPr algn="ctr"/>
            <a:endParaRPr lang="ru-RU" sz="2400" b="1" kern="0" dirty="0" smtClean="0">
              <a:solidFill>
                <a:prstClr val="black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592550" y="4875533"/>
            <a:ext cx="10166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 smtClean="0">
                <a:solidFill>
                  <a:prstClr val="black"/>
                </a:solidFill>
              </a:rPr>
              <a:t>млн грн 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897232" y="2047739"/>
            <a:ext cx="5328117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uk-UA" sz="2000" b="1" dirty="0" smtClean="0">
                <a:solidFill>
                  <a:srgbClr val="00B050"/>
                </a:solidFill>
              </a:rPr>
              <a:t>Урядова програма «Доступні ліки»</a:t>
            </a:r>
          </a:p>
          <a:p>
            <a:r>
              <a:rPr lang="uk-UA" b="1" dirty="0" smtClean="0">
                <a:solidFill>
                  <a:srgbClr val="FF0000"/>
                </a:solidFill>
              </a:rPr>
              <a:t>   </a:t>
            </a:r>
            <a:r>
              <a:rPr lang="uk-UA" dirty="0" smtClean="0">
                <a:solidFill>
                  <a:srgbClr val="002060"/>
                </a:solidFill>
              </a:rPr>
              <a:t>для лікування осіб, які страждають на</a:t>
            </a:r>
          </a:p>
          <a:p>
            <a:pPr algn="just"/>
            <a:r>
              <a:rPr lang="uk-UA" dirty="0" smtClean="0">
                <a:solidFill>
                  <a:prstClr val="black"/>
                </a:solidFill>
              </a:rPr>
              <a:t> </a:t>
            </a:r>
            <a:r>
              <a:rPr lang="uk-UA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серцево-судинні захворювання</a:t>
            </a:r>
          </a:p>
          <a:p>
            <a:pPr algn="just"/>
            <a:r>
              <a:rPr lang="uk-UA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бронхіальну астму </a:t>
            </a:r>
          </a:p>
          <a:p>
            <a:pPr algn="just"/>
            <a:r>
              <a:rPr lang="ru-RU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цукровий</a:t>
            </a:r>
            <a:r>
              <a:rPr lang="ru-RU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діабет</a:t>
            </a:r>
            <a:r>
              <a:rPr lang="ru-RU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II </a:t>
            </a:r>
            <a:r>
              <a:rPr lang="ru-RU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типу</a:t>
            </a:r>
            <a:r>
              <a:rPr lang="ru-RU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dirty="0" smtClean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uk-UA" dirty="0" smtClean="0">
                <a:solidFill>
                  <a:srgbClr val="002060"/>
                </a:solidFill>
              </a:rPr>
              <a:t>Протягом 2019 року лікарями </a:t>
            </a:r>
          </a:p>
          <a:p>
            <a:pPr algn="just"/>
            <a:r>
              <a:rPr lang="uk-UA" dirty="0" smtClean="0">
                <a:solidFill>
                  <a:srgbClr val="002060"/>
                </a:solidFill>
              </a:rPr>
              <a:t>ЦПМСД міста виписано більше</a:t>
            </a:r>
          </a:p>
          <a:p>
            <a:pPr algn="just"/>
            <a:r>
              <a:rPr lang="uk-UA" dirty="0" smtClean="0">
                <a:solidFill>
                  <a:srgbClr val="002060"/>
                </a:solidFill>
              </a:rPr>
              <a:t>140 тис рецептів, які отоварені</a:t>
            </a:r>
          </a:p>
          <a:p>
            <a:pPr algn="just"/>
            <a:r>
              <a:rPr lang="uk-UA" dirty="0" smtClean="0">
                <a:solidFill>
                  <a:srgbClr val="002060"/>
                </a:solidFill>
              </a:rPr>
              <a:t> у аптечних закладах </a:t>
            </a:r>
          </a:p>
          <a:p>
            <a:pPr algn="just"/>
            <a:r>
              <a:rPr lang="uk-UA" dirty="0" smtClean="0">
                <a:solidFill>
                  <a:srgbClr val="002060"/>
                </a:solidFill>
              </a:rPr>
              <a:t>учасниках програми </a:t>
            </a:r>
            <a:endParaRPr lang="uk-UA" dirty="0">
              <a:solidFill>
                <a:srgbClr val="002060"/>
              </a:solidFill>
            </a:endParaRPr>
          </a:p>
          <a:p>
            <a:pPr algn="just"/>
            <a:endParaRPr lang="ru-RU" b="1" dirty="0" smtClean="0">
              <a:solidFill>
                <a:srgbClr val="00B0F0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uk-UA" sz="2000" b="1" dirty="0" smtClean="0">
                <a:solidFill>
                  <a:srgbClr val="00B050"/>
                </a:solidFill>
              </a:rPr>
              <a:t>Програма </a:t>
            </a:r>
            <a:r>
              <a:rPr lang="uk-UA" sz="2000" b="1" dirty="0" err="1" smtClean="0">
                <a:solidFill>
                  <a:srgbClr val="00B050"/>
                </a:solidFill>
              </a:rPr>
              <a:t>реімбурсації</a:t>
            </a:r>
            <a:r>
              <a:rPr lang="uk-UA" sz="2000" b="1" dirty="0" smtClean="0">
                <a:solidFill>
                  <a:srgbClr val="00B050"/>
                </a:solidFill>
              </a:rPr>
              <a:t> препаратів інсуліну</a:t>
            </a:r>
          </a:p>
          <a:p>
            <a:pPr algn="just"/>
            <a:r>
              <a:rPr lang="uk-UA" dirty="0">
                <a:solidFill>
                  <a:srgbClr val="002060"/>
                </a:solidFill>
              </a:rPr>
              <a:t>Станом на 01.01.2020 року забезпечено препаратами інсуліну </a:t>
            </a:r>
            <a:r>
              <a:rPr lang="uk-UA" b="1" dirty="0">
                <a:solidFill>
                  <a:srgbClr val="002060"/>
                </a:solidFill>
              </a:rPr>
              <a:t>1931</a:t>
            </a:r>
            <a:r>
              <a:rPr lang="uk-UA" dirty="0">
                <a:solidFill>
                  <a:srgbClr val="002060"/>
                </a:solidFill>
              </a:rPr>
              <a:t> хворого на цукровий діабет на суму </a:t>
            </a:r>
            <a:r>
              <a:rPr lang="uk-UA" b="1" dirty="0">
                <a:solidFill>
                  <a:srgbClr val="002060"/>
                </a:solidFill>
              </a:rPr>
              <a:t>15 665,144</a:t>
            </a:r>
            <a:r>
              <a:rPr lang="uk-UA" dirty="0">
                <a:solidFill>
                  <a:srgbClr val="002060"/>
                </a:solidFill>
              </a:rPr>
              <a:t> тис грн. </a:t>
            </a:r>
            <a:r>
              <a:rPr lang="en-US" dirty="0" smtClean="0">
                <a:solidFill>
                  <a:srgbClr val="002060"/>
                </a:solidFill>
              </a:rPr>
              <a:t>(</a:t>
            </a:r>
            <a:r>
              <a:rPr lang="uk-UA" dirty="0" smtClean="0">
                <a:solidFill>
                  <a:srgbClr val="002060"/>
                </a:solidFill>
              </a:rPr>
              <a:t>в </a:t>
            </a:r>
            <a:r>
              <a:rPr lang="uk-UA" dirty="0" err="1" smtClean="0">
                <a:solidFill>
                  <a:srgbClr val="002060"/>
                </a:solidFill>
              </a:rPr>
              <a:t>т.ч</a:t>
            </a:r>
            <a:r>
              <a:rPr lang="uk-UA" dirty="0" smtClean="0">
                <a:solidFill>
                  <a:srgbClr val="002060"/>
                </a:solidFill>
              </a:rPr>
              <a:t>. 2092 тис. грн з місцевого бюджету)</a:t>
            </a:r>
            <a:endParaRPr lang="ru-RU" b="1" dirty="0" smtClean="0">
              <a:solidFill>
                <a:srgbClr val="002060"/>
              </a:solidFill>
            </a:endParaRPr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0368" y="2801420"/>
            <a:ext cx="2961632" cy="2074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714103" y="179781"/>
            <a:ext cx="11094554" cy="1584567"/>
          </a:xfrm>
        </p:spPr>
        <p:txBody>
          <a:bodyPr>
            <a:noAutofit/>
          </a:bodyPr>
          <a:lstStyle/>
          <a:p>
            <a:pPr lvl="0">
              <a:spcBef>
                <a:spcPts val="0"/>
              </a:spcBef>
            </a:pPr>
            <a:r>
              <a:rPr lang="uk-UA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Виконання галузевих і місцевих медичних програм</a:t>
            </a:r>
            <a:r>
              <a:rPr lang="uk-UA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/>
            </a:r>
            <a:br>
              <a:rPr lang="uk-UA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</a:br>
            <a:endParaRPr lang="uk-UA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50" y="5015100"/>
            <a:ext cx="4434199" cy="18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Прямокутник 13"/>
          <p:cNvSpPr/>
          <p:nvPr/>
        </p:nvSpPr>
        <p:spPr>
          <a:xfrm>
            <a:off x="8104269" y="944484"/>
            <a:ext cx="297549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Impact" pitchFamily="34" charset="0"/>
              </a:rPr>
              <a:t>Департамент охорони здоров'я</a:t>
            </a:r>
          </a:p>
        </p:txBody>
      </p:sp>
    </p:spTree>
    <p:extLst>
      <p:ext uri="{BB962C8B-B14F-4D97-AF65-F5344CB8AC3E}">
        <p14:creationId xmlns:p14="http://schemas.microsoft.com/office/powerpoint/2010/main" val="1786995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4047168556"/>
              </p:ext>
            </p:extLst>
          </p:nvPr>
        </p:nvGraphicFramePr>
        <p:xfrm>
          <a:off x="205333" y="999767"/>
          <a:ext cx="11019455" cy="56432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628376" y="158460"/>
            <a:ext cx="10596411" cy="1278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uk-UA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Міська програма «Здоров'я вінничан»</a:t>
            </a:r>
            <a:br>
              <a:rPr lang="uk-UA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uk-UA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73125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728"/>
            <a:ext cx="10972800" cy="805135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uk-UA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Міська програма «Здоров'я вінничан»</a:t>
            </a:r>
            <a:endParaRPr lang="uk-UA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741872386"/>
              </p:ext>
            </p:extLst>
          </p:nvPr>
        </p:nvGraphicFramePr>
        <p:xfrm>
          <a:off x="326571" y="1233752"/>
          <a:ext cx="10758196" cy="54718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93489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885295"/>
          </a:xfrm>
        </p:spPr>
        <p:txBody>
          <a:bodyPr>
            <a:normAutofit/>
          </a:bodyPr>
          <a:lstStyle/>
          <a:p>
            <a:r>
              <a:rPr lang="uk-UA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Виконання </a:t>
            </a:r>
            <a:r>
              <a:rPr lang="uk-UA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міських програм в 2019 році </a:t>
            </a:r>
            <a:endParaRPr lang="ru-RU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778033" y="1546413"/>
            <a:ext cx="2759463" cy="2153677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b="1" dirty="0" smtClean="0">
              <a:solidFill>
                <a:srgbClr val="FF0000"/>
              </a:solidFill>
            </a:endParaRPr>
          </a:p>
          <a:p>
            <a:pPr algn="ctr"/>
            <a:r>
              <a:rPr lang="uk-UA" sz="2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Міська програма «Профілактика та лікування артеріальної гіпертензії»</a:t>
            </a:r>
            <a:r>
              <a:rPr lang="uk-UA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uk-UA" sz="2400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b="1" kern="0" dirty="0" smtClean="0">
              <a:solidFill>
                <a:prstClr val="black"/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30629" y="3770811"/>
            <a:ext cx="5406867" cy="2952206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dirty="0" smtClean="0">
                <a:solidFill>
                  <a:srgbClr val="002060"/>
                </a:solidFill>
              </a:rPr>
              <a:t>За 2019 рік програмою скористались – </a:t>
            </a:r>
            <a:endParaRPr lang="en-US" sz="2000" dirty="0" smtClean="0">
              <a:solidFill>
                <a:srgbClr val="002060"/>
              </a:solidFill>
            </a:endParaRPr>
          </a:p>
          <a:p>
            <a:pPr algn="ctr"/>
            <a:r>
              <a:rPr lang="uk-UA" sz="2000" b="1" dirty="0" smtClean="0">
                <a:solidFill>
                  <a:srgbClr val="002060"/>
                </a:solidFill>
              </a:rPr>
              <a:t>9 883 </a:t>
            </a:r>
            <a:r>
              <a:rPr lang="uk-UA" sz="2000" dirty="0" smtClean="0">
                <a:solidFill>
                  <a:srgbClr val="002060"/>
                </a:solidFill>
              </a:rPr>
              <a:t>вінничанина (2018 рік –13 672 осіб)</a:t>
            </a:r>
          </a:p>
          <a:p>
            <a:pPr algn="ctr"/>
            <a:r>
              <a:rPr lang="uk-UA" sz="2000" dirty="0" smtClean="0">
                <a:solidFill>
                  <a:srgbClr val="002060"/>
                </a:solidFill>
              </a:rPr>
              <a:t>Відпущено </a:t>
            </a:r>
            <a:r>
              <a:rPr lang="uk-UA" sz="2000" b="1" dirty="0" smtClean="0">
                <a:solidFill>
                  <a:srgbClr val="002060"/>
                </a:solidFill>
              </a:rPr>
              <a:t>13 736</a:t>
            </a:r>
            <a:r>
              <a:rPr lang="uk-UA" sz="2000" dirty="0" smtClean="0">
                <a:solidFill>
                  <a:srgbClr val="002060"/>
                </a:solidFill>
              </a:rPr>
              <a:t> рецептів на суму </a:t>
            </a:r>
            <a:endParaRPr lang="en-US" sz="2000" dirty="0" smtClean="0">
              <a:solidFill>
                <a:srgbClr val="002060"/>
              </a:solidFill>
            </a:endParaRPr>
          </a:p>
          <a:p>
            <a:pPr algn="ctr"/>
            <a:r>
              <a:rPr lang="uk-UA" sz="2000" b="1" dirty="0" smtClean="0">
                <a:solidFill>
                  <a:srgbClr val="002060"/>
                </a:solidFill>
              </a:rPr>
              <a:t>235,9 тис грн</a:t>
            </a:r>
            <a:r>
              <a:rPr lang="uk-UA" sz="2000" dirty="0" smtClean="0">
                <a:solidFill>
                  <a:srgbClr val="002060"/>
                </a:solidFill>
              </a:rPr>
              <a:t>   (за 2018 р. – 16 641 рецепт на суму 843,9 тис грн)</a:t>
            </a:r>
          </a:p>
          <a:p>
            <a:pPr algn="ctr"/>
            <a:endParaRPr lang="ru-RU" b="1" kern="0" dirty="0" smtClean="0">
              <a:solidFill>
                <a:srgbClr val="002060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7768047" y="1546413"/>
            <a:ext cx="3474718" cy="1301289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1270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endParaRPr lang="ru-RU" b="1" dirty="0" smtClean="0">
              <a:solidFill>
                <a:srgbClr val="FF0000"/>
              </a:solidFill>
            </a:endParaRPr>
          </a:p>
          <a:p>
            <a:pPr algn="ctr"/>
            <a:r>
              <a:rPr lang="uk-UA" sz="2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Міська програма «СТОП  ГРИП!» </a:t>
            </a:r>
          </a:p>
          <a:p>
            <a:pPr algn="ctr"/>
            <a:endParaRPr lang="ru-RU" b="1" kern="0" dirty="0" smtClean="0">
              <a:solidFill>
                <a:prstClr val="black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782490" y="3055111"/>
            <a:ext cx="5477693" cy="3667905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1270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r>
              <a:rPr lang="uk-UA" b="1" dirty="0" smtClean="0">
                <a:solidFill>
                  <a:srgbClr val="002060"/>
                </a:solidFill>
              </a:rPr>
              <a:t>Фінансування програми </a:t>
            </a:r>
            <a:r>
              <a:rPr lang="uk-UA" dirty="0" smtClean="0">
                <a:solidFill>
                  <a:srgbClr val="002060"/>
                </a:solidFill>
              </a:rPr>
              <a:t>– </a:t>
            </a:r>
            <a:r>
              <a:rPr lang="uk-UA" b="1" dirty="0" smtClean="0">
                <a:solidFill>
                  <a:srgbClr val="002060"/>
                </a:solidFill>
              </a:rPr>
              <a:t>2 451,494 тис грн</a:t>
            </a:r>
          </a:p>
          <a:p>
            <a:r>
              <a:rPr lang="uk-UA" u="sng" dirty="0" smtClean="0">
                <a:solidFill>
                  <a:srgbClr val="002060"/>
                </a:solidFill>
              </a:rPr>
              <a:t>Кошти спрямовані на:</a:t>
            </a:r>
          </a:p>
          <a:p>
            <a:r>
              <a:rPr lang="uk-UA" dirty="0" smtClean="0">
                <a:solidFill>
                  <a:srgbClr val="002060"/>
                </a:solidFill>
              </a:rPr>
              <a:t>Відшкодування вакцин – </a:t>
            </a:r>
            <a:r>
              <a:rPr lang="uk-UA" b="1" dirty="0" smtClean="0">
                <a:solidFill>
                  <a:srgbClr val="002060"/>
                </a:solidFill>
              </a:rPr>
              <a:t>1 380,718 тис грн</a:t>
            </a:r>
          </a:p>
          <a:p>
            <a:r>
              <a:rPr lang="uk-UA" dirty="0" smtClean="0">
                <a:solidFill>
                  <a:srgbClr val="002060"/>
                </a:solidFill>
              </a:rPr>
              <a:t>Швидкі тести 	         – </a:t>
            </a:r>
            <a:r>
              <a:rPr lang="uk-UA" b="1" dirty="0" smtClean="0">
                <a:solidFill>
                  <a:srgbClr val="002060"/>
                </a:solidFill>
              </a:rPr>
              <a:t>0,859 тис грн</a:t>
            </a:r>
          </a:p>
          <a:p>
            <a:r>
              <a:rPr lang="uk-UA" dirty="0" smtClean="0">
                <a:solidFill>
                  <a:srgbClr val="002060"/>
                </a:solidFill>
              </a:rPr>
              <a:t>Медикаменти                  – </a:t>
            </a:r>
            <a:r>
              <a:rPr lang="uk-UA" b="1" dirty="0" smtClean="0">
                <a:solidFill>
                  <a:srgbClr val="002060"/>
                </a:solidFill>
              </a:rPr>
              <a:t>1 069,917 тис грн</a:t>
            </a:r>
          </a:p>
          <a:p>
            <a:r>
              <a:rPr lang="uk-UA" b="1" dirty="0" smtClean="0">
                <a:solidFill>
                  <a:srgbClr val="002060"/>
                </a:solidFill>
              </a:rPr>
              <a:t>Попередні результати: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dirty="0" smtClean="0">
                <a:solidFill>
                  <a:srgbClr val="002060"/>
                </a:solidFill>
              </a:rPr>
              <a:t>Вакциновано </a:t>
            </a:r>
            <a:r>
              <a:rPr lang="uk-UA" b="1" dirty="0" smtClean="0">
                <a:solidFill>
                  <a:srgbClr val="002060"/>
                </a:solidFill>
              </a:rPr>
              <a:t>9</a:t>
            </a:r>
            <a:r>
              <a:rPr lang="en-US" b="1" dirty="0" smtClean="0">
                <a:solidFill>
                  <a:srgbClr val="002060"/>
                </a:solidFill>
              </a:rPr>
              <a:t>6</a:t>
            </a:r>
            <a:r>
              <a:rPr lang="uk-UA" b="1" dirty="0" smtClean="0">
                <a:solidFill>
                  <a:srgbClr val="002060"/>
                </a:solidFill>
              </a:rPr>
              <a:t>34 </a:t>
            </a:r>
            <a:r>
              <a:rPr lang="uk-UA" dirty="0" smtClean="0">
                <a:solidFill>
                  <a:srgbClr val="002060"/>
                </a:solidFill>
              </a:rPr>
              <a:t>вінничанина (5559 в 2018році), з них </a:t>
            </a:r>
            <a:r>
              <a:rPr lang="uk-UA" dirty="0">
                <a:solidFill>
                  <a:srgbClr val="002060"/>
                </a:solidFill>
              </a:rPr>
              <a:t>2332 </a:t>
            </a:r>
            <a:r>
              <a:rPr lang="uk-UA" dirty="0" smtClean="0">
                <a:solidFill>
                  <a:srgbClr val="002060"/>
                </a:solidFill>
              </a:rPr>
              <a:t>дитини </a:t>
            </a:r>
            <a:r>
              <a:rPr lang="uk-UA" dirty="0">
                <a:solidFill>
                  <a:srgbClr val="002060"/>
                </a:solidFill>
              </a:rPr>
              <a:t>(225 дітей з інвалідністю та позбавлених батьківського </a:t>
            </a:r>
            <a:r>
              <a:rPr lang="uk-UA" dirty="0" smtClean="0">
                <a:solidFill>
                  <a:srgbClr val="002060"/>
                </a:solidFill>
              </a:rPr>
              <a:t>піклування (безоплатно)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dirty="0">
                <a:solidFill>
                  <a:srgbClr val="002060"/>
                </a:solidFill>
              </a:rPr>
              <a:t>Заклади забезпечені засобами діагностики та </a:t>
            </a:r>
            <a:r>
              <a:rPr lang="uk-UA" dirty="0" smtClean="0">
                <a:solidFill>
                  <a:srgbClr val="002060"/>
                </a:solidFill>
              </a:rPr>
              <a:t>лікування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9" name="Picture 2" descr="C:\Documents and Settings\Conputer\Рабочий стол\Гипертония\images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29" y="1611086"/>
            <a:ext cx="2569248" cy="2089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кутник 9"/>
          <p:cNvSpPr/>
          <p:nvPr/>
        </p:nvSpPr>
        <p:spPr>
          <a:xfrm>
            <a:off x="5715015" y="1339003"/>
            <a:ext cx="2493011" cy="156966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  <a:softEdge rad="63500"/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uk-UA" sz="3200" spc="5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програма</a:t>
            </a:r>
            <a:r>
              <a:rPr lang="uk-UA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uk-UA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uk-UA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СТОП-ГРИП</a:t>
            </a:r>
            <a:endParaRPr lang="ru-RU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13411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816382" y="3943350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350" dirty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190202" y="2169729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350" dirty="0">
              <a:solidFill>
                <a:prstClr val="black"/>
              </a:solidFill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113072" y="4014366"/>
            <a:ext cx="5376597" cy="272601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uk-UA" sz="1600" dirty="0" smtClean="0">
                <a:solidFill>
                  <a:srgbClr val="002060"/>
                </a:solidFill>
                <a:cs typeface="Arial" panose="020B0604020202020204" pitchFamily="34" charset="0"/>
              </a:rPr>
              <a:t>В </a:t>
            </a:r>
            <a:r>
              <a:rPr lang="uk-UA" sz="1600" dirty="0">
                <a:solidFill>
                  <a:srgbClr val="002060"/>
                </a:solidFill>
                <a:cs typeface="Arial" panose="020B0604020202020204" pitchFamily="34" charset="0"/>
              </a:rPr>
              <a:t>медичній інформаційній системі </a:t>
            </a:r>
            <a:r>
              <a:rPr lang="uk-UA" sz="1600" dirty="0" smtClean="0">
                <a:solidFill>
                  <a:srgbClr val="002060"/>
                </a:solidFill>
                <a:cs typeface="Arial" panose="020B0604020202020204" pitchFamily="34" charset="0"/>
              </a:rPr>
              <a:t>працюють </a:t>
            </a:r>
            <a:r>
              <a:rPr lang="uk-UA" sz="16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2372 </a:t>
            </a:r>
            <a:r>
              <a:rPr lang="uk-UA" sz="1600" dirty="0" smtClean="0">
                <a:solidFill>
                  <a:srgbClr val="002060"/>
                </a:solidFill>
                <a:cs typeface="Arial" panose="020B0604020202020204" pitchFamily="34" charset="0"/>
              </a:rPr>
              <a:t>медичних працівники </a:t>
            </a:r>
            <a:r>
              <a:rPr lang="uk-UA" sz="1600" dirty="0" smtClean="0">
                <a:solidFill>
                  <a:prstClr val="black"/>
                </a:solidFill>
                <a:cs typeface="Arial" panose="020B0604020202020204" pitchFamily="34" charset="0"/>
              </a:rPr>
              <a:t>(</a:t>
            </a:r>
            <a:r>
              <a:rPr lang="uk-UA" sz="1600" dirty="0" smtClean="0">
                <a:solidFill>
                  <a:srgbClr val="002060"/>
                </a:solidFill>
                <a:cs typeface="Arial" panose="020B0604020202020204" pitchFamily="34" charset="0"/>
              </a:rPr>
              <a:t>в </a:t>
            </a:r>
            <a:r>
              <a:rPr lang="uk-UA" sz="1600" dirty="0" err="1" smtClean="0">
                <a:solidFill>
                  <a:srgbClr val="002060"/>
                </a:solidFill>
                <a:cs typeface="Arial" panose="020B0604020202020204" pitchFamily="34" charset="0"/>
              </a:rPr>
              <a:t>т.ч</a:t>
            </a:r>
            <a:r>
              <a:rPr lang="uk-UA" sz="1600" dirty="0" smtClean="0">
                <a:solidFill>
                  <a:srgbClr val="002060"/>
                </a:solidFill>
                <a:cs typeface="Arial" panose="020B0604020202020204" pitchFamily="34" charset="0"/>
              </a:rPr>
              <a:t>. </a:t>
            </a:r>
            <a:r>
              <a:rPr lang="uk-UA" sz="16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462</a:t>
            </a:r>
            <a:r>
              <a:rPr lang="uk-UA" sz="1600" dirty="0" smtClean="0">
                <a:solidFill>
                  <a:srgbClr val="002060"/>
                </a:solidFill>
                <a:cs typeface="Arial" panose="020B0604020202020204" pitchFamily="34" charset="0"/>
              </a:rPr>
              <a:t> доєднались в 2019 р.). </a:t>
            </a:r>
            <a:endParaRPr lang="uk-UA" sz="1600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r>
              <a:rPr lang="uk-UA" sz="1600" dirty="0">
                <a:solidFill>
                  <a:srgbClr val="002060"/>
                </a:solidFill>
                <a:cs typeface="Arial" panose="020B0604020202020204" pitchFamily="34" charset="0"/>
              </a:rPr>
              <a:t>Жителі міста мають доступ до медичної інформаційної системи -</a:t>
            </a:r>
            <a:r>
              <a:rPr lang="uk-UA" sz="16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uk-UA" sz="16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164 </a:t>
            </a:r>
            <a:r>
              <a:rPr lang="uk-UA" sz="1600" b="1" dirty="0">
                <a:solidFill>
                  <a:srgbClr val="0070C0"/>
                </a:solidFill>
                <a:cs typeface="Arial" panose="020B0604020202020204" pitchFamily="34" charset="0"/>
              </a:rPr>
              <a:t>тис</a:t>
            </a:r>
            <a:r>
              <a:rPr lang="uk-UA" sz="1600" dirty="0">
                <a:solidFill>
                  <a:srgbClr val="0070C0"/>
                </a:solidFill>
                <a:cs typeface="Arial" panose="020B0604020202020204" pitchFamily="34" charset="0"/>
              </a:rPr>
              <a:t>. </a:t>
            </a:r>
            <a:r>
              <a:rPr lang="uk-UA" sz="1600" dirty="0">
                <a:solidFill>
                  <a:srgbClr val="002060"/>
                </a:solidFill>
                <a:cs typeface="Arial" panose="020B0604020202020204" pitchFamily="34" charset="0"/>
              </a:rPr>
              <a:t>користувачів </a:t>
            </a:r>
            <a:r>
              <a:rPr lang="uk-UA" sz="1600" dirty="0" smtClean="0">
                <a:solidFill>
                  <a:srgbClr val="002060"/>
                </a:solidFill>
                <a:cs typeface="Arial" panose="020B0604020202020204" pitchFamily="34" charset="0"/>
              </a:rPr>
              <a:t>«Персональним </a:t>
            </a:r>
            <a:r>
              <a:rPr lang="uk-UA" sz="1600" dirty="0">
                <a:solidFill>
                  <a:srgbClr val="002060"/>
                </a:solidFill>
                <a:cs typeface="Arial" panose="020B0604020202020204" pitchFamily="34" charset="0"/>
              </a:rPr>
              <a:t>кабінетом пацієнта</a:t>
            </a:r>
            <a:r>
              <a:rPr lang="uk-UA" sz="1600" dirty="0" smtClean="0">
                <a:solidFill>
                  <a:srgbClr val="002060"/>
                </a:solidFill>
                <a:cs typeface="Arial" panose="020B0604020202020204" pitchFamily="34" charset="0"/>
              </a:rPr>
              <a:t>» (в </a:t>
            </a:r>
            <a:r>
              <a:rPr lang="uk-UA" sz="1600" dirty="0" err="1" smtClean="0">
                <a:solidFill>
                  <a:srgbClr val="002060"/>
                </a:solidFill>
                <a:cs typeface="Arial" panose="020B0604020202020204" pitchFamily="34" charset="0"/>
              </a:rPr>
              <a:t>т.ч</a:t>
            </a:r>
            <a:r>
              <a:rPr lang="uk-UA" sz="1600" dirty="0" smtClean="0">
                <a:solidFill>
                  <a:srgbClr val="002060"/>
                </a:solidFill>
                <a:cs typeface="Arial" panose="020B0604020202020204" pitchFamily="34" charset="0"/>
              </a:rPr>
              <a:t>. </a:t>
            </a:r>
            <a:r>
              <a:rPr lang="uk-UA" sz="16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26 тис. </a:t>
            </a:r>
            <a:r>
              <a:rPr lang="uk-UA" sz="1600" dirty="0" smtClean="0">
                <a:solidFill>
                  <a:srgbClr val="002060"/>
                </a:solidFill>
                <a:cs typeface="Arial" panose="020B0604020202020204" pitchFamily="34" charset="0"/>
              </a:rPr>
              <a:t>в 2019 р.).</a:t>
            </a:r>
            <a:endParaRPr lang="uk-UA" sz="1600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algn="just"/>
            <a:r>
              <a:rPr lang="uk-UA" sz="1600" dirty="0">
                <a:solidFill>
                  <a:srgbClr val="002060"/>
                </a:solidFill>
                <a:cs typeface="Arial" panose="020B0604020202020204" pitchFamily="34" charset="0"/>
              </a:rPr>
              <a:t>Щодня</a:t>
            </a:r>
            <a:r>
              <a:rPr lang="uk-UA" sz="16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uk-UA" sz="1600" b="1" dirty="0">
                <a:solidFill>
                  <a:srgbClr val="0070C0"/>
                </a:solidFill>
                <a:cs typeface="Arial" panose="020B0604020202020204" pitchFamily="34" charset="0"/>
              </a:rPr>
              <a:t>200</a:t>
            </a:r>
            <a:r>
              <a:rPr lang="uk-UA" sz="16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rgbClr val="002060"/>
                </a:solidFill>
                <a:cs typeface="Arial" panose="020B0604020202020204" pitchFamily="34" charset="0"/>
              </a:rPr>
              <a:t>on-line</a:t>
            </a:r>
            <a:r>
              <a:rPr lang="ru-RU" sz="1600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uk-UA" sz="1600" dirty="0">
                <a:solidFill>
                  <a:srgbClr val="002060"/>
                </a:solidFill>
                <a:cs typeface="Arial" panose="020B0604020202020204" pitchFamily="34" charset="0"/>
              </a:rPr>
              <a:t> записів на прийом до лікаря</a:t>
            </a:r>
            <a:r>
              <a:rPr lang="uk-UA" sz="1600" dirty="0" smtClean="0">
                <a:solidFill>
                  <a:srgbClr val="002060"/>
                </a:solidFill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uk-UA" sz="1600" dirty="0" smtClean="0">
                <a:solidFill>
                  <a:srgbClr val="002060"/>
                </a:solidFill>
                <a:cs typeface="Arial" panose="020B0604020202020204" pitchFamily="34" charset="0"/>
              </a:rPr>
              <a:t>В закладах ведуть амбулаторний прийом пацієнтів за електронною чергою.</a:t>
            </a:r>
          </a:p>
          <a:p>
            <a:pPr algn="just"/>
            <a:r>
              <a:rPr lang="ru-RU" sz="1600" dirty="0" smtClean="0">
                <a:solidFill>
                  <a:srgbClr val="002060"/>
                </a:solidFill>
                <a:cs typeface="Arial" panose="020B0604020202020204" pitchFamily="34" charset="0"/>
              </a:rPr>
              <a:t>В </a:t>
            </a:r>
            <a:r>
              <a:rPr lang="ru-RU" sz="1600" dirty="0">
                <a:solidFill>
                  <a:srgbClr val="002060"/>
                </a:solidFill>
                <a:cs typeface="Arial" panose="020B0604020202020204" pitchFamily="34" charset="0"/>
              </a:rPr>
              <a:t>3 </a:t>
            </a:r>
            <a:r>
              <a:rPr lang="ru-RU" sz="1600" dirty="0" smtClean="0">
                <a:solidFill>
                  <a:srgbClr val="002060"/>
                </a:solidFill>
                <a:cs typeface="Arial" panose="020B0604020202020204" pitchFamily="34" charset="0"/>
              </a:rPr>
              <a:t>закладах в </a:t>
            </a:r>
            <a:r>
              <a:rPr lang="uk-UA" sz="1600" dirty="0" smtClean="0">
                <a:solidFill>
                  <a:srgbClr val="002060"/>
                </a:solidFill>
                <a:cs typeface="Arial" panose="020B0604020202020204" pitchFamily="34" charset="0"/>
              </a:rPr>
              <a:t>тестовому </a:t>
            </a:r>
            <a:r>
              <a:rPr lang="uk-UA" sz="1600" dirty="0">
                <a:solidFill>
                  <a:srgbClr val="002060"/>
                </a:solidFill>
                <a:cs typeface="Arial" panose="020B0604020202020204" pitchFamily="34" charset="0"/>
              </a:rPr>
              <a:t>режимі </a:t>
            </a:r>
            <a:r>
              <a:rPr lang="uk-UA" sz="1600" dirty="0" smtClean="0">
                <a:solidFill>
                  <a:srgbClr val="002060"/>
                </a:solidFill>
                <a:cs typeface="Arial" panose="020B0604020202020204" pitchFamily="34" charset="0"/>
              </a:rPr>
              <a:t>працює</a:t>
            </a:r>
            <a:r>
              <a:rPr lang="ru-RU" sz="1600" dirty="0" smtClean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uk-UA" sz="1600" dirty="0">
                <a:solidFill>
                  <a:srgbClr val="002060"/>
                </a:solidFill>
                <a:cs typeface="Arial" panose="020B0604020202020204" pitchFamily="34" charset="0"/>
              </a:rPr>
              <a:t>табло електронної черги </a:t>
            </a:r>
            <a:r>
              <a:rPr lang="ru-RU" sz="1600" dirty="0" smtClean="0">
                <a:solidFill>
                  <a:srgbClr val="002060"/>
                </a:solidFill>
                <a:cs typeface="Arial" panose="020B0604020202020204" pitchFamily="34" charset="0"/>
              </a:rPr>
              <a:t>і </a:t>
            </a:r>
            <a:r>
              <a:rPr lang="ru-RU" sz="1600" dirty="0">
                <a:solidFill>
                  <a:srgbClr val="002060"/>
                </a:solidFill>
                <a:cs typeface="Arial" panose="020B0604020202020204" pitchFamily="34" charset="0"/>
              </a:rPr>
              <a:t>в 7 закладах </a:t>
            </a:r>
            <a:r>
              <a:rPr lang="uk-UA" sz="1600" dirty="0" smtClean="0">
                <a:solidFill>
                  <a:srgbClr val="002060"/>
                </a:solidFill>
                <a:cs typeface="Arial" panose="020B0604020202020204" pitchFamily="34" charset="0"/>
              </a:rPr>
              <a:t>впроваджується</a:t>
            </a:r>
            <a:endParaRPr lang="uk-UA" sz="16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13072" y="1517421"/>
            <a:ext cx="5376597" cy="234787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1600" b="1" dirty="0">
                <a:solidFill>
                  <a:srgbClr val="C00000"/>
                </a:solidFill>
              </a:rPr>
              <a:t>Міська програма інформатизації</a:t>
            </a:r>
            <a:r>
              <a:rPr lang="uk-UA" sz="1600" b="1" dirty="0" smtClean="0">
                <a:solidFill>
                  <a:srgbClr val="C00000"/>
                </a:solidFill>
              </a:rPr>
              <a:t>:</a:t>
            </a:r>
          </a:p>
          <a:p>
            <a:r>
              <a:rPr lang="uk-UA" sz="1600" dirty="0" smtClean="0">
                <a:solidFill>
                  <a:srgbClr val="002060"/>
                </a:solidFill>
              </a:rPr>
              <a:t>В мережу підключено та об’єднано 16 муніципальних закладів охорони здоров’я,</a:t>
            </a:r>
            <a:r>
              <a:rPr lang="uk-UA" sz="1600" dirty="0">
                <a:solidFill>
                  <a:srgbClr val="002060"/>
                </a:solidFill>
              </a:rPr>
              <a:t> </a:t>
            </a:r>
            <a:r>
              <a:rPr lang="uk-UA" sz="1600" dirty="0" smtClean="0">
                <a:solidFill>
                  <a:srgbClr val="002060"/>
                </a:solidFill>
              </a:rPr>
              <a:t>створено </a:t>
            </a:r>
            <a:r>
              <a:rPr lang="uk-UA" sz="1600" b="1" dirty="0" smtClean="0">
                <a:solidFill>
                  <a:srgbClr val="C00000"/>
                </a:solidFill>
              </a:rPr>
              <a:t>755 автоматизованих робочих місць (АРМ), </a:t>
            </a:r>
            <a:r>
              <a:rPr lang="uk-UA" sz="1600" dirty="0" smtClean="0">
                <a:solidFill>
                  <a:srgbClr val="002060"/>
                </a:solidFill>
              </a:rPr>
              <a:t>в тому числі </a:t>
            </a:r>
            <a:r>
              <a:rPr lang="uk-UA" sz="1600" b="1" dirty="0" smtClean="0">
                <a:solidFill>
                  <a:srgbClr val="002060"/>
                </a:solidFill>
              </a:rPr>
              <a:t>145</a:t>
            </a:r>
            <a:endParaRPr lang="uk-UA" sz="1600" b="1" dirty="0">
              <a:solidFill>
                <a:srgbClr val="002060"/>
              </a:solidFill>
            </a:endParaRPr>
          </a:p>
          <a:p>
            <a:r>
              <a:rPr lang="uk-UA" sz="1600" dirty="0" smtClean="0">
                <a:solidFill>
                  <a:srgbClr val="002060"/>
                </a:solidFill>
              </a:rPr>
              <a:t> в 2019 році.</a:t>
            </a:r>
          </a:p>
          <a:p>
            <a:r>
              <a:rPr lang="uk-UA" sz="1600" dirty="0" smtClean="0">
                <a:solidFill>
                  <a:srgbClr val="002060"/>
                </a:solidFill>
              </a:rPr>
              <a:t>На первинному рівні </a:t>
            </a:r>
            <a:r>
              <a:rPr lang="uk-UA" sz="1600" b="1" dirty="0" smtClean="0">
                <a:solidFill>
                  <a:srgbClr val="002060"/>
                </a:solidFill>
              </a:rPr>
              <a:t>308</a:t>
            </a:r>
            <a:r>
              <a:rPr lang="uk-UA" sz="1600" dirty="0" smtClean="0">
                <a:solidFill>
                  <a:srgbClr val="002060"/>
                </a:solidFill>
              </a:rPr>
              <a:t> АРМ</a:t>
            </a:r>
            <a:endParaRPr lang="uk-UA" sz="1600" dirty="0">
              <a:solidFill>
                <a:srgbClr val="002060"/>
              </a:solidFill>
            </a:endParaRPr>
          </a:p>
          <a:p>
            <a:r>
              <a:rPr lang="uk-UA" sz="1600" dirty="0" smtClean="0">
                <a:solidFill>
                  <a:srgbClr val="002060"/>
                </a:solidFill>
              </a:rPr>
              <a:t>На вторинному рівні </a:t>
            </a:r>
            <a:r>
              <a:rPr lang="uk-UA" sz="1600" b="1" dirty="0" smtClean="0">
                <a:solidFill>
                  <a:srgbClr val="002060"/>
                </a:solidFill>
              </a:rPr>
              <a:t>447</a:t>
            </a:r>
            <a:r>
              <a:rPr lang="uk-UA" sz="1600" dirty="0" smtClean="0">
                <a:solidFill>
                  <a:srgbClr val="002060"/>
                </a:solidFill>
              </a:rPr>
              <a:t> АРМ</a:t>
            </a:r>
            <a:endParaRPr lang="uk-UA" sz="1600" dirty="0">
              <a:solidFill>
                <a:srgbClr val="002060"/>
              </a:solidFill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0798" y="830275"/>
            <a:ext cx="3540951" cy="17603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1007437" y="160317"/>
            <a:ext cx="10273139" cy="77809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Інформатизація галузі охорони здоров’я</a:t>
            </a:r>
            <a:endParaRPr lang="ru-RU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0202" y="4598894"/>
            <a:ext cx="3090374" cy="21414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9050"/>
          <a:stretch/>
        </p:blipFill>
        <p:spPr bwMode="auto">
          <a:xfrm>
            <a:off x="5669038" y="3865297"/>
            <a:ext cx="2341795" cy="28750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0263" y="2850778"/>
            <a:ext cx="3190313" cy="15508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7878" y="1490939"/>
            <a:ext cx="4184294" cy="16576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54121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341643"/>
            <a:ext cx="10855569" cy="714253"/>
          </a:xfrm>
        </p:spPr>
        <p:txBody>
          <a:bodyPr>
            <a:normAutofit fontScale="90000"/>
          </a:bodyPr>
          <a:lstStyle/>
          <a:p>
            <a:r>
              <a:rPr lang="uk-UA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Розвиток кадрового потенціалу</a:t>
            </a:r>
            <a:endParaRPr lang="uk-UA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7371" y="1712686"/>
            <a:ext cx="10638972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uk-UA" sz="2400" dirty="0">
                <a:solidFill>
                  <a:srgbClr val="002060"/>
                </a:solidFill>
              </a:rPr>
              <a:t>Програма підвищення кваліфікації сімейних </a:t>
            </a:r>
            <a:r>
              <a:rPr lang="uk-UA" sz="2400" dirty="0" smtClean="0">
                <a:solidFill>
                  <a:srgbClr val="002060"/>
                </a:solidFill>
              </a:rPr>
              <a:t>лікарів, педіатрів, терапевтів та лікарів інших спеціальностей шляхом </a:t>
            </a:r>
            <a:r>
              <a:rPr lang="uk-UA" sz="2400" dirty="0">
                <a:solidFill>
                  <a:srgbClr val="002060"/>
                </a:solidFill>
              </a:rPr>
              <a:t>організації процесу безперервного навчання за допомогою фахівців </a:t>
            </a:r>
            <a:r>
              <a:rPr lang="uk-UA" sz="2400" dirty="0" smtClean="0">
                <a:solidFill>
                  <a:srgbClr val="002060"/>
                </a:solidFill>
              </a:rPr>
              <a:t>ВНМУ (</a:t>
            </a:r>
            <a:r>
              <a:rPr lang="uk-UA" sz="2400" dirty="0">
                <a:solidFill>
                  <a:srgbClr val="002060"/>
                </a:solidFill>
              </a:rPr>
              <a:t>разом 24 засідання на </a:t>
            </a:r>
            <a:r>
              <a:rPr lang="uk-UA" sz="2400" dirty="0" smtClean="0">
                <a:solidFill>
                  <a:srgbClr val="002060"/>
                </a:solidFill>
              </a:rPr>
              <a:t>рік)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uk-UA" sz="2400" dirty="0" smtClean="0">
                <a:solidFill>
                  <a:srgbClr val="002060"/>
                </a:solidFill>
              </a:rPr>
              <a:t> Тренінги з медичними працівниками, працівниками </a:t>
            </a:r>
            <a:r>
              <a:rPr lang="uk-UA" sz="2400" dirty="0" err="1" smtClean="0">
                <a:solidFill>
                  <a:srgbClr val="002060"/>
                </a:solidFill>
              </a:rPr>
              <a:t>рецепцій</a:t>
            </a:r>
            <a:r>
              <a:rPr lang="uk-UA" sz="2400" dirty="0" smtClean="0">
                <a:solidFill>
                  <a:srgbClr val="002060"/>
                </a:solidFill>
              </a:rPr>
              <a:t> за сприяння Департаменту кадрової політики ВМР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uk-UA" sz="2400" dirty="0" smtClean="0">
                <a:solidFill>
                  <a:srgbClr val="002060"/>
                </a:solidFill>
              </a:rPr>
              <a:t>Заняття з кадровим резервом керівного складу за участю кафедри соціальної медицини і ООЗ ВНМУ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uk-UA" sz="2400" dirty="0" smtClean="0">
                <a:solidFill>
                  <a:srgbClr val="002060"/>
                </a:solidFill>
              </a:rPr>
              <a:t>Програма </a:t>
            </a:r>
            <a:r>
              <a:rPr lang="uk-UA" sz="2400" dirty="0">
                <a:solidFill>
                  <a:srgbClr val="002060"/>
                </a:solidFill>
              </a:rPr>
              <a:t>стажування медичних кадрів в лікарні </a:t>
            </a:r>
            <a:r>
              <a:rPr lang="uk-UA" sz="2400" dirty="0" err="1">
                <a:solidFill>
                  <a:srgbClr val="002060"/>
                </a:solidFill>
              </a:rPr>
              <a:t>ДонКалабріа</a:t>
            </a:r>
            <a:r>
              <a:rPr lang="uk-UA" sz="2400" dirty="0">
                <a:solidFill>
                  <a:srgbClr val="002060"/>
                </a:solidFill>
              </a:rPr>
              <a:t> (</a:t>
            </a:r>
            <a:r>
              <a:rPr lang="uk-UA" sz="2400" dirty="0" err="1">
                <a:solidFill>
                  <a:srgbClr val="002060"/>
                </a:solidFill>
              </a:rPr>
              <a:t>Неграр</a:t>
            </a:r>
            <a:r>
              <a:rPr lang="uk-UA" sz="2400" dirty="0">
                <a:solidFill>
                  <a:srgbClr val="002060"/>
                </a:solidFill>
              </a:rPr>
              <a:t>, Італія</a:t>
            </a:r>
            <a:r>
              <a:rPr lang="uk-UA" sz="2400" dirty="0" smtClean="0">
                <a:solidFill>
                  <a:srgbClr val="002060"/>
                </a:solidFill>
              </a:rPr>
              <a:t>)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uk-UA" sz="2400" dirty="0" smtClean="0">
                <a:solidFill>
                  <a:srgbClr val="002060"/>
                </a:solidFill>
              </a:rPr>
              <a:t>Тренінги і майстер-клас від компанії </a:t>
            </a:r>
            <a:r>
              <a:rPr lang="en-US" sz="2400" dirty="0" err="1">
                <a:solidFill>
                  <a:srgbClr val="002060"/>
                </a:solidFill>
              </a:rPr>
              <a:t>Dräger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smtClean="0">
                <a:solidFill>
                  <a:srgbClr val="002060"/>
                </a:solidFill>
              </a:rPr>
              <a:t>Medical (DM</a:t>
            </a:r>
            <a:r>
              <a:rPr lang="uk-UA" sz="2400" dirty="0" smtClean="0">
                <a:solidFill>
                  <a:srgbClr val="002060"/>
                </a:solidFill>
              </a:rPr>
              <a:t>-Проект)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uk-UA" sz="2400" dirty="0" smtClean="0">
                <a:solidFill>
                  <a:srgbClr val="002060"/>
                </a:solidFill>
              </a:rPr>
              <a:t>Участь в науково-практичних конференціях під егідою МОЗ України.  </a:t>
            </a:r>
            <a:endParaRPr lang="uk-UA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0906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81167" y="217715"/>
            <a:ext cx="10627516" cy="914400"/>
          </a:xfrm>
        </p:spPr>
        <p:txBody>
          <a:bodyPr>
            <a:normAutofit/>
          </a:bodyPr>
          <a:lstStyle/>
          <a:p>
            <a:r>
              <a:rPr lang="uk-UA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Мета департаменту охорони здоров’я</a:t>
            </a:r>
            <a:endParaRPr lang="uk-UA" sz="4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Прямокутник 5"/>
          <p:cNvSpPr/>
          <p:nvPr/>
        </p:nvSpPr>
        <p:spPr>
          <a:xfrm>
            <a:off x="406400" y="1529807"/>
            <a:ext cx="6540137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uk-UA" sz="2400" i="1" kern="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Метою Департаменту є забезпечення в межах визначених законодавством прав членів об’єднаної територіальної громади в сфері охорони здоров'я шляхом виконання відповідних державних і місцевих медичних програм, надання населенню якісної медичної допомоги і медичних послуг через мережу комунальних закладів та підприємств сфери охорони здоров’я. </a:t>
            </a:r>
            <a:endParaRPr lang="uk-UA" sz="2400" i="1" kern="4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8113" y="1722022"/>
            <a:ext cx="3808690" cy="4519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746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95601" y="274638"/>
            <a:ext cx="7056783" cy="778098"/>
          </a:xfrm>
        </p:spPr>
        <p:txBody>
          <a:bodyPr>
            <a:normAutofit/>
          </a:bodyPr>
          <a:lstStyle/>
          <a:p>
            <a:r>
              <a:rPr lang="uk-UA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МІЖНАРОДНЕ СТАЖУВАННЯ</a:t>
            </a:r>
            <a:endParaRPr lang="ru-RU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652107" y="1631478"/>
            <a:ext cx="5326056" cy="4999950"/>
          </a:xfrm>
        </p:spPr>
        <p:txBody>
          <a:bodyPr>
            <a:normAutofit/>
          </a:bodyPr>
          <a:lstStyle/>
          <a:p>
            <a:pPr algn="just"/>
            <a:r>
              <a:rPr lang="uk-UA" sz="2400" dirty="0" smtClean="0">
                <a:solidFill>
                  <a:srgbClr val="002060"/>
                </a:solidFill>
              </a:rPr>
              <a:t>Запроваджена практика підвищення кваліфікації лікарів міста та перейняття досвіду через стажування в іноземних </a:t>
            </a:r>
            <a:r>
              <a:rPr lang="uk-UA" sz="2400" dirty="0" err="1" smtClean="0">
                <a:solidFill>
                  <a:srgbClr val="002060"/>
                </a:solidFill>
              </a:rPr>
              <a:t>клініках</a:t>
            </a:r>
            <a:endParaRPr lang="uk-UA" sz="2400" dirty="0" smtClean="0">
              <a:solidFill>
                <a:srgbClr val="002060"/>
              </a:solidFill>
            </a:endParaRPr>
          </a:p>
          <a:p>
            <a:pPr algn="just"/>
            <a:r>
              <a:rPr lang="uk-UA" sz="2400" b="1" dirty="0" smtClean="0">
                <a:solidFill>
                  <a:srgbClr val="002060"/>
                </a:solidFill>
              </a:rPr>
              <a:t>11 </a:t>
            </a:r>
            <a:r>
              <a:rPr lang="uk-UA" sz="2400" dirty="0" smtClean="0">
                <a:solidFill>
                  <a:srgbClr val="002060"/>
                </a:solidFill>
              </a:rPr>
              <a:t>вінницьких медичних працівників пройшли стажування у лікарні Пресвятого Серця у </a:t>
            </a:r>
            <a:r>
              <a:rPr lang="uk-UA" sz="2400" dirty="0" err="1" smtClean="0">
                <a:solidFill>
                  <a:srgbClr val="002060"/>
                </a:solidFill>
              </a:rPr>
              <a:t>Неграрі</a:t>
            </a:r>
            <a:r>
              <a:rPr lang="uk-UA" sz="2400" dirty="0" smtClean="0">
                <a:solidFill>
                  <a:srgbClr val="002060"/>
                </a:solidFill>
              </a:rPr>
              <a:t> </a:t>
            </a:r>
          </a:p>
          <a:p>
            <a:pPr algn="just"/>
            <a:r>
              <a:rPr lang="uk-UA" sz="2400" dirty="0" smtClean="0">
                <a:solidFill>
                  <a:srgbClr val="002060"/>
                </a:solidFill>
              </a:rPr>
              <a:t>Підписано </a:t>
            </a:r>
            <a:r>
              <a:rPr lang="uk-UA" sz="2400" b="1" dirty="0" smtClean="0">
                <a:solidFill>
                  <a:srgbClr val="002060"/>
                </a:solidFill>
              </a:rPr>
              <a:t>Меморандум </a:t>
            </a:r>
            <a:r>
              <a:rPr lang="uk-UA" sz="2400" dirty="0" smtClean="0">
                <a:solidFill>
                  <a:srgbClr val="002060"/>
                </a:solidFill>
              </a:rPr>
              <a:t>про співпрацю з італійською лікарнею Пресвятого Серця Дон Калабрія</a:t>
            </a:r>
          </a:p>
          <a:p>
            <a:r>
              <a:rPr lang="uk-UA" sz="2400" dirty="0" smtClean="0">
                <a:solidFill>
                  <a:srgbClr val="002060"/>
                </a:solidFill>
              </a:rPr>
              <a:t>Погоджено графік наступних візитів та </a:t>
            </a:r>
            <a:r>
              <a:rPr lang="ru-RU" sz="2400" dirty="0" smtClean="0">
                <a:solidFill>
                  <a:srgbClr val="002060"/>
                </a:solidFill>
              </a:rPr>
              <a:t>напрямки </a:t>
            </a:r>
            <a:r>
              <a:rPr lang="uk-UA" sz="2400" b="1" dirty="0" smtClean="0">
                <a:solidFill>
                  <a:srgbClr val="002060"/>
                </a:solidFill>
              </a:rPr>
              <a:t>подальшої співпраці</a:t>
            </a:r>
          </a:p>
        </p:txBody>
      </p:sp>
      <p:pic>
        <p:nvPicPr>
          <p:cNvPr id="3076" name="Picture 4" descr="E:\Информация\disk_E\Коробчинська\ДОПОВІДІ\2019\Фото\изображение_viber_2019-09-19_14-45-4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376" y="1258904"/>
            <a:ext cx="5319731" cy="2508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vezha.vn.ua/wp-content/uploads/2020/01/IMG_891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034" y="3883869"/>
            <a:ext cx="4781490" cy="2747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902907" y="3261584"/>
            <a:ext cx="35895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solidFill>
                  <a:srgbClr val="FFFF00"/>
                </a:solidFill>
              </a:rPr>
              <a:t>Ospedale Sacro Cuore Don Calabria</a:t>
            </a:r>
            <a:endParaRPr lang="ru-RU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3175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823865" y="1060287"/>
            <a:ext cx="107826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dirty="0">
                <a:solidFill>
                  <a:srgbClr val="FF0000"/>
                </a:solidFill>
              </a:rPr>
              <a:t>Спільний з Міжнародним банком реконструкції та розвитку  інвестиційний </a:t>
            </a:r>
            <a:r>
              <a:rPr lang="uk-UA" dirty="0" err="1">
                <a:solidFill>
                  <a:srgbClr val="FF0000"/>
                </a:solidFill>
              </a:rPr>
              <a:t>субпроект</a:t>
            </a:r>
            <a:r>
              <a:rPr lang="uk-UA" dirty="0">
                <a:solidFill>
                  <a:srgbClr val="FF0000"/>
                </a:solidFill>
              </a:rPr>
              <a:t>,  </a:t>
            </a:r>
            <a:r>
              <a:rPr lang="ru-RU" dirty="0">
                <a:solidFill>
                  <a:srgbClr val="FF0000"/>
                </a:solidFill>
              </a:rPr>
              <a:t>направлений на </a:t>
            </a:r>
            <a:r>
              <a:rPr lang="uk-UA" dirty="0">
                <a:solidFill>
                  <a:srgbClr val="FF0000"/>
                </a:solidFill>
              </a:rPr>
              <a:t>покращення медичної допомоги хворим із серцево-судинною </a:t>
            </a:r>
            <a:r>
              <a:rPr lang="uk-UA" dirty="0" smtClean="0">
                <a:solidFill>
                  <a:srgbClr val="FF0000"/>
                </a:solidFill>
              </a:rPr>
              <a:t>патологією.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i="1" dirty="0" smtClean="0">
                <a:solidFill>
                  <a:srgbClr val="FF0000"/>
                </a:solidFill>
              </a:rPr>
              <a:t>Закінчення будівництва планується на 2020 рік. Загальна сума проекту майже 33 млн. доларів</a:t>
            </a:r>
            <a:r>
              <a:rPr lang="ru-RU" i="1" dirty="0" smtClean="0">
                <a:solidFill>
                  <a:srgbClr val="C00000"/>
                </a:solidFill>
              </a:rPr>
              <a:t>.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27381" y="44624"/>
            <a:ext cx="106571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Будівництво регіонального клінічного лікувально-діагностичного центру </a:t>
            </a:r>
            <a:r>
              <a:rPr lang="uk-UA" sz="3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серцево-судинної </a:t>
            </a:r>
            <a:r>
              <a:rPr lang="uk-UA" sz="3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патології</a:t>
            </a:r>
            <a:endParaRPr lang="ru-RU" sz="3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1" t="15358" r="7574" b="17849"/>
          <a:stretch/>
        </p:blipFill>
        <p:spPr>
          <a:xfrm>
            <a:off x="7269932" y="4441371"/>
            <a:ext cx="4033795" cy="21641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323897" y="4553963"/>
            <a:ext cx="691684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dirty="0" smtClean="0">
                <a:solidFill>
                  <a:srgbClr val="002060"/>
                </a:solidFill>
                <a:ea typeface="Calibri"/>
                <a:cs typeface="Calibri"/>
              </a:rPr>
              <a:t>Виконано розробку котловану лікувально-діагностичного корпусу, влаштовано фундаменти та ростверки, зроблений каркас будівлі з 1 по 7 поверхи.</a:t>
            </a:r>
          </a:p>
          <a:p>
            <a:r>
              <a:rPr lang="uk-UA" sz="2000" dirty="0" smtClean="0">
                <a:solidFill>
                  <a:srgbClr val="002060"/>
                </a:solidFill>
                <a:ea typeface="Calibri"/>
                <a:cs typeface="Calibri"/>
              </a:rPr>
              <a:t>Продовжуються </a:t>
            </a:r>
            <a:r>
              <a:rPr lang="uk-UA" sz="2000" dirty="0">
                <a:solidFill>
                  <a:srgbClr val="002060"/>
                </a:solidFill>
                <a:ea typeface="Calibri"/>
                <a:cs typeface="Calibri"/>
              </a:rPr>
              <a:t>роботи по технічному поверху, монтаж вікон, влаштування інженерних </a:t>
            </a:r>
            <a:r>
              <a:rPr lang="uk-UA" sz="2000" dirty="0" smtClean="0">
                <a:solidFill>
                  <a:srgbClr val="002060"/>
                </a:solidFill>
                <a:ea typeface="Calibri"/>
                <a:cs typeface="Calibri"/>
              </a:rPr>
              <a:t>комунікацій, проводяться роботи </a:t>
            </a:r>
            <a:r>
              <a:rPr lang="uk-UA" sz="2000" dirty="0">
                <a:solidFill>
                  <a:srgbClr val="002060"/>
                </a:solidFill>
                <a:ea typeface="Calibri"/>
                <a:cs typeface="Calibri"/>
              </a:rPr>
              <a:t>по господарчому блоку і кисневій станції</a:t>
            </a:r>
            <a:r>
              <a:rPr lang="uk-UA" sz="2000" dirty="0" smtClean="0">
                <a:solidFill>
                  <a:srgbClr val="002060"/>
                </a:solidFill>
                <a:ea typeface="Calibri"/>
                <a:cs typeface="Calibri"/>
              </a:rPr>
              <a:t>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2437" y="1945420"/>
            <a:ext cx="3683526" cy="23580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083" y="1945422"/>
            <a:ext cx="3429239" cy="23580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Світлина від Департамент охорони здоров'я Вінницької ОДА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715" y="1945420"/>
            <a:ext cx="3563012" cy="2358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4206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5723948" y="5468473"/>
            <a:ext cx="55511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i="1" dirty="0" smtClean="0">
                <a:solidFill>
                  <a:srgbClr val="002060"/>
                </a:solidFill>
              </a:rPr>
              <a:t>Загальна </a:t>
            </a:r>
            <a:r>
              <a:rPr lang="uk-UA" i="1" dirty="0">
                <a:solidFill>
                  <a:srgbClr val="002060"/>
                </a:solidFill>
              </a:rPr>
              <a:t>вартість проекту  </a:t>
            </a:r>
            <a:r>
              <a:rPr lang="uk-UA" b="1" i="1" dirty="0" smtClean="0">
                <a:solidFill>
                  <a:srgbClr val="002060"/>
                </a:solidFill>
              </a:rPr>
              <a:t>259,9 </a:t>
            </a:r>
            <a:r>
              <a:rPr lang="uk-UA" b="1" i="1" dirty="0">
                <a:solidFill>
                  <a:srgbClr val="002060"/>
                </a:solidFill>
              </a:rPr>
              <a:t>млн</a:t>
            </a:r>
            <a:r>
              <a:rPr lang="uk-UA" b="1" i="1" dirty="0" smtClean="0">
                <a:solidFill>
                  <a:srgbClr val="002060"/>
                </a:solidFill>
              </a:rPr>
              <a:t>. грн.</a:t>
            </a:r>
          </a:p>
          <a:p>
            <a:pPr algn="just"/>
            <a:r>
              <a:rPr lang="uk-UA" i="1" dirty="0" smtClean="0">
                <a:solidFill>
                  <a:srgbClr val="002060"/>
                </a:solidFill>
              </a:rPr>
              <a:t>Профінансовано з різних джерел на 31.12.2019р. 130,2 млн. грн. Залишок до завершення 129,7 млн грн</a:t>
            </a:r>
            <a:endParaRPr lang="uk-UA" b="1" i="1" dirty="0" smtClean="0">
              <a:solidFill>
                <a:srgbClr val="00206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27381" y="44625"/>
            <a:ext cx="112805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Будівництво</a:t>
            </a:r>
            <a:r>
              <a:rPr lang="ru-RU" sz="3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прибудови</a:t>
            </a:r>
            <a:r>
              <a:rPr lang="ru-RU" sz="3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3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створення</a:t>
            </a:r>
            <a:r>
              <a:rPr lang="ru-RU" sz="3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та </a:t>
            </a:r>
            <a:r>
              <a:rPr lang="ru-RU" sz="3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оснащення</a:t>
            </a:r>
            <a:r>
              <a:rPr lang="ru-RU" sz="3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сучасного</a:t>
            </a:r>
            <a:r>
              <a:rPr lang="ru-RU" sz="3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відділення</a:t>
            </a:r>
            <a:r>
              <a:rPr lang="ru-RU" sz="3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екстреної</a:t>
            </a:r>
            <a:r>
              <a:rPr lang="ru-RU" sz="3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медичної</a:t>
            </a:r>
            <a:r>
              <a:rPr lang="ru-RU" sz="3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допомоги</a:t>
            </a:r>
            <a:r>
              <a:rPr lang="ru-RU" sz="3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МКЛ ШМД</a:t>
            </a:r>
          </a:p>
        </p:txBody>
      </p:sp>
      <p:pic>
        <p:nvPicPr>
          <p:cNvPr id="20" name="Picture 15" descr="E:\Информация\disk_E\Коробчинська\Доповіді\2018\Для доповіді мера\Фото МКЛ ШМД\будівництво\будівництво\по мкл шмд (1)\likarnia_kyivska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0789" y="2189922"/>
            <a:ext cx="5483822" cy="3097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5"/>
          <p:cNvSpPr txBox="1">
            <a:spLocks noChangeArrowheads="1"/>
          </p:cNvSpPr>
          <p:nvPr/>
        </p:nvSpPr>
        <p:spPr bwMode="auto">
          <a:xfrm>
            <a:off x="1023042" y="989593"/>
            <a:ext cx="990471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23850" indent="-323850" algn="just" fontAlgn="base">
              <a:spcBef>
                <a:spcPct val="0"/>
              </a:spcBef>
              <a:spcAft>
                <a:spcPct val="0"/>
              </a:spcAft>
            </a:pPr>
            <a:r>
              <a:rPr lang="uk-UA" b="1" i="1" dirty="0">
                <a:solidFill>
                  <a:srgbClr val="002060"/>
                </a:solidFill>
                <a:cs typeface="Arial" charset="0"/>
              </a:rPr>
              <a:t>1 поверх </a:t>
            </a:r>
            <a:r>
              <a:rPr lang="uk-UA" i="1" dirty="0">
                <a:solidFill>
                  <a:srgbClr val="002060"/>
                </a:solidFill>
                <a:cs typeface="Arial" charset="0"/>
              </a:rPr>
              <a:t>– відділення екстреної медичної допомоги з протишоковим залом на 6 робочих місць з </a:t>
            </a:r>
            <a:r>
              <a:rPr lang="uk-UA" i="1" dirty="0" smtClean="0">
                <a:solidFill>
                  <a:srgbClr val="002060"/>
                </a:solidFill>
                <a:cs typeface="Arial" charset="0"/>
              </a:rPr>
              <a:t>сортувальною та </a:t>
            </a:r>
            <a:r>
              <a:rPr lang="uk-UA" i="1" dirty="0">
                <a:solidFill>
                  <a:srgbClr val="002060"/>
                </a:solidFill>
                <a:cs typeface="Arial" charset="0"/>
              </a:rPr>
              <a:t>лабораторно-діагностичною зонами;</a:t>
            </a:r>
          </a:p>
          <a:p>
            <a:pPr marL="323850" indent="-323850" algn="just" fontAlgn="base">
              <a:spcBef>
                <a:spcPct val="0"/>
              </a:spcBef>
              <a:spcAft>
                <a:spcPct val="0"/>
              </a:spcAft>
            </a:pPr>
            <a:r>
              <a:rPr lang="uk-UA" b="1" i="1" dirty="0">
                <a:solidFill>
                  <a:srgbClr val="002060"/>
                </a:solidFill>
                <a:cs typeface="Arial" charset="0"/>
              </a:rPr>
              <a:t>2 поверх </a:t>
            </a:r>
            <a:r>
              <a:rPr lang="uk-UA" i="1" dirty="0">
                <a:solidFill>
                  <a:srgbClr val="002060"/>
                </a:solidFill>
                <a:cs typeface="Arial" charset="0"/>
              </a:rPr>
              <a:t>– сучасне відділення реанімації на 18 робочих місць;</a:t>
            </a:r>
          </a:p>
          <a:p>
            <a:pPr marL="323850" indent="-323850" algn="just" fontAlgn="base">
              <a:spcBef>
                <a:spcPct val="0"/>
              </a:spcBef>
              <a:spcAft>
                <a:spcPct val="0"/>
              </a:spcAft>
            </a:pPr>
            <a:r>
              <a:rPr lang="uk-UA" b="1" i="1" dirty="0">
                <a:solidFill>
                  <a:srgbClr val="002060"/>
                </a:solidFill>
                <a:cs typeface="Arial" charset="0"/>
              </a:rPr>
              <a:t>3 поверх </a:t>
            </a:r>
            <a:r>
              <a:rPr lang="uk-UA" i="1" dirty="0">
                <a:solidFill>
                  <a:srgbClr val="002060"/>
                </a:solidFill>
                <a:cs typeface="Arial" charset="0"/>
              </a:rPr>
              <a:t>– ургентний </a:t>
            </a:r>
            <a:r>
              <a:rPr lang="uk-UA" i="1" dirty="0" err="1">
                <a:solidFill>
                  <a:srgbClr val="002060"/>
                </a:solidFill>
                <a:cs typeface="Arial" charset="0"/>
              </a:rPr>
              <a:t>оперблок</a:t>
            </a:r>
            <a:r>
              <a:rPr lang="uk-UA" i="1" dirty="0">
                <a:solidFill>
                  <a:srgbClr val="002060"/>
                </a:solidFill>
                <a:cs typeface="Arial" charset="0"/>
              </a:rPr>
              <a:t> на 4 операційні і зала </a:t>
            </a:r>
            <a:r>
              <a:rPr lang="uk-UA" i="1" dirty="0" err="1">
                <a:solidFill>
                  <a:srgbClr val="002060"/>
                </a:solidFill>
                <a:cs typeface="Arial" charset="0"/>
              </a:rPr>
              <a:t>телемедицини</a:t>
            </a:r>
            <a:r>
              <a:rPr lang="uk-UA" i="1" dirty="0">
                <a:solidFill>
                  <a:srgbClr val="002060"/>
                </a:solidFill>
                <a:cs typeface="Arial" charset="0"/>
              </a:rPr>
              <a:t>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11"/>
          <a:stretch/>
        </p:blipFill>
        <p:spPr>
          <a:xfrm>
            <a:off x="280657" y="2189922"/>
            <a:ext cx="5290265" cy="3740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320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49377" y="188643"/>
            <a:ext cx="983917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6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Термомодернізація</a:t>
            </a:r>
            <a:r>
              <a:rPr lang="uk-UA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Центру матері та дитини</a:t>
            </a:r>
            <a:endParaRPr lang="ru-RU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E:\Информация\disk_E\Коробчинська\Доповіді\2019\ТЕРМОМОДЕРНІЗАЦІЯ ЦМтД\ТЕРМОМОДЕРНІЗАЦІЯ\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419" y="1263876"/>
            <a:ext cx="4714881" cy="2448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:\Информация\disk_E\Коробчинська\Доповіді\2019\ТЕРМОМОДЕРНІЗАЦІЯ ЦМтД\ТЕРМОМОДЕРНІЗАЦІЯ\IMG_275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939" y="3821868"/>
            <a:ext cx="4717361" cy="2711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4870" y="3816101"/>
            <a:ext cx="5049653" cy="27170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413974" y="1472349"/>
            <a:ext cx="579421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dirty="0">
                <a:solidFill>
                  <a:srgbClr val="002060"/>
                </a:solidFill>
                <a:cs typeface="Times New Roman"/>
              </a:rPr>
              <a:t>В червні 2019 року за рахунок коштів бюджету </a:t>
            </a:r>
            <a:r>
              <a:rPr lang="uk-UA" dirty="0" smtClean="0">
                <a:solidFill>
                  <a:srgbClr val="002060"/>
                </a:solidFill>
                <a:cs typeface="Times New Roman"/>
              </a:rPr>
              <a:t>ВМОТГ </a:t>
            </a:r>
          </a:p>
          <a:p>
            <a:pPr algn="just"/>
            <a:r>
              <a:rPr lang="uk-UA" dirty="0" smtClean="0">
                <a:solidFill>
                  <a:srgbClr val="002060"/>
                </a:solidFill>
                <a:cs typeface="Times New Roman"/>
              </a:rPr>
              <a:t>(</a:t>
            </a:r>
            <a:r>
              <a:rPr lang="uk-UA" b="1" dirty="0" smtClean="0">
                <a:solidFill>
                  <a:srgbClr val="002060"/>
                </a:solidFill>
                <a:cs typeface="Times New Roman"/>
              </a:rPr>
              <a:t>1 </a:t>
            </a:r>
            <a:r>
              <a:rPr lang="uk-UA" b="1" dirty="0">
                <a:solidFill>
                  <a:srgbClr val="002060"/>
                </a:solidFill>
                <a:cs typeface="Times New Roman"/>
              </a:rPr>
              <a:t>036,5 тис. грн</a:t>
            </a:r>
            <a:r>
              <a:rPr lang="uk-UA" b="1" dirty="0" smtClean="0">
                <a:solidFill>
                  <a:srgbClr val="002060"/>
                </a:solidFill>
                <a:cs typeface="Times New Roman"/>
              </a:rPr>
              <a:t>.)</a:t>
            </a:r>
            <a:r>
              <a:rPr lang="uk-UA" dirty="0" smtClean="0">
                <a:solidFill>
                  <a:srgbClr val="002060"/>
                </a:solidFill>
                <a:cs typeface="Times New Roman"/>
              </a:rPr>
              <a:t> завершились </a:t>
            </a:r>
            <a:r>
              <a:rPr lang="uk-UA" dirty="0">
                <a:solidFill>
                  <a:srgbClr val="002060"/>
                </a:solidFill>
                <a:cs typeface="Times New Roman"/>
              </a:rPr>
              <a:t>розпочаті в 2017 </a:t>
            </a:r>
            <a:r>
              <a:rPr lang="uk-UA" dirty="0" smtClean="0">
                <a:solidFill>
                  <a:srgbClr val="002060"/>
                </a:solidFill>
                <a:cs typeface="Times New Roman"/>
              </a:rPr>
              <a:t>році </a:t>
            </a:r>
            <a:r>
              <a:rPr lang="uk-UA" dirty="0">
                <a:solidFill>
                  <a:srgbClr val="002060"/>
                </a:solidFill>
                <a:cs typeface="Times New Roman"/>
              </a:rPr>
              <a:t>роботи по реконструкції будівлі (</a:t>
            </a:r>
            <a:r>
              <a:rPr lang="uk-UA" dirty="0" err="1">
                <a:solidFill>
                  <a:srgbClr val="002060"/>
                </a:solidFill>
                <a:cs typeface="Times New Roman"/>
              </a:rPr>
              <a:t>термомодернізації</a:t>
            </a:r>
            <a:r>
              <a:rPr lang="uk-UA" dirty="0">
                <a:solidFill>
                  <a:srgbClr val="002060"/>
                </a:solidFill>
                <a:cs typeface="Times New Roman"/>
              </a:rPr>
              <a:t>) пологового будинку </a:t>
            </a:r>
            <a:r>
              <a:rPr lang="uk-UA" dirty="0" err="1" smtClean="0">
                <a:solidFill>
                  <a:srgbClr val="002060"/>
                </a:solidFill>
                <a:cs typeface="Times New Roman"/>
              </a:rPr>
              <a:t>ЦМтаД</a:t>
            </a:r>
            <a:r>
              <a:rPr lang="uk-UA" dirty="0" smtClean="0">
                <a:solidFill>
                  <a:srgbClr val="002060"/>
                </a:solidFill>
                <a:cs typeface="Times New Roman"/>
              </a:rPr>
              <a:t>.</a:t>
            </a:r>
          </a:p>
          <a:p>
            <a:pPr algn="just"/>
            <a:r>
              <a:rPr lang="uk-UA" dirty="0" smtClean="0">
                <a:solidFill>
                  <a:srgbClr val="002060"/>
                </a:solidFill>
                <a:cs typeface="Times New Roman"/>
              </a:rPr>
              <a:t>Всього </a:t>
            </a:r>
            <a:r>
              <a:rPr lang="uk-UA" dirty="0">
                <a:solidFill>
                  <a:srgbClr val="002060"/>
                </a:solidFill>
                <a:cs typeface="Times New Roman"/>
              </a:rPr>
              <a:t>вартість робіт на реконструкцію будівлі (</a:t>
            </a:r>
            <a:r>
              <a:rPr lang="uk-UA" dirty="0" err="1">
                <a:solidFill>
                  <a:srgbClr val="002060"/>
                </a:solidFill>
                <a:cs typeface="Times New Roman"/>
              </a:rPr>
              <a:t>термомодернізації</a:t>
            </a:r>
            <a:r>
              <a:rPr lang="uk-UA" dirty="0">
                <a:solidFill>
                  <a:srgbClr val="002060"/>
                </a:solidFill>
                <a:cs typeface="Times New Roman"/>
              </a:rPr>
              <a:t>) пологового будинку </a:t>
            </a:r>
            <a:r>
              <a:rPr lang="uk-UA" dirty="0" err="1" smtClean="0">
                <a:solidFill>
                  <a:srgbClr val="002060"/>
                </a:solidFill>
                <a:cs typeface="Times New Roman"/>
              </a:rPr>
              <a:t>ЦМтаД</a:t>
            </a:r>
            <a:r>
              <a:rPr lang="uk-UA" dirty="0" smtClean="0">
                <a:solidFill>
                  <a:srgbClr val="002060"/>
                </a:solidFill>
                <a:cs typeface="Times New Roman"/>
              </a:rPr>
              <a:t> </a:t>
            </a:r>
            <a:r>
              <a:rPr lang="uk-UA" dirty="0">
                <a:solidFill>
                  <a:srgbClr val="002060"/>
                </a:solidFill>
                <a:cs typeface="Times New Roman"/>
              </a:rPr>
              <a:t>складає </a:t>
            </a:r>
            <a:r>
              <a:rPr lang="uk-UA" b="1" dirty="0">
                <a:solidFill>
                  <a:srgbClr val="002060"/>
                </a:solidFill>
                <a:cs typeface="Times New Roman"/>
              </a:rPr>
              <a:t>8 994,602</a:t>
            </a:r>
            <a:r>
              <a:rPr lang="uk-UA" dirty="0">
                <a:solidFill>
                  <a:srgbClr val="002060"/>
                </a:solidFill>
                <a:cs typeface="Times New Roman"/>
              </a:rPr>
              <a:t> </a:t>
            </a:r>
            <a:r>
              <a:rPr lang="uk-UA" b="1" dirty="0">
                <a:solidFill>
                  <a:srgbClr val="002060"/>
                </a:solidFill>
                <a:cs typeface="Times New Roman"/>
              </a:rPr>
              <a:t>тис. грн.</a:t>
            </a:r>
            <a:endParaRPr lang="ru-RU" b="1" dirty="0">
              <a:solidFill>
                <a:srgbClr val="00206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507577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905352" y="344346"/>
            <a:ext cx="10520126" cy="619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uk-UA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Впровадження енергозберігаючих </a:t>
            </a:r>
            <a:r>
              <a:rPr lang="uk-UA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технологій в </a:t>
            </a:r>
            <a:r>
              <a:rPr lang="uk-UA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МКЛ №</a:t>
            </a:r>
            <a:r>
              <a:rPr lang="uk-UA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1</a:t>
            </a:r>
            <a:endParaRPr lang="ru-RU" sz="3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/>
              <a:cs typeface="Calibri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43995" y="5904081"/>
            <a:ext cx="10815070" cy="787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b="1" dirty="0" smtClean="0">
                <a:solidFill>
                  <a:srgbClr val="002060"/>
                </a:solidFill>
                <a:ea typeface="Calibri"/>
                <a:cs typeface="Times New Roman"/>
              </a:rPr>
              <a:t>Капітальний ремонт даху </a:t>
            </a:r>
            <a:r>
              <a:rPr lang="uk-UA" b="1" dirty="0">
                <a:solidFill>
                  <a:srgbClr val="002060"/>
                </a:solidFill>
                <a:ea typeface="Calibri"/>
                <a:cs typeface="Times New Roman"/>
              </a:rPr>
              <a:t>головного корпусу та </a:t>
            </a:r>
            <a:r>
              <a:rPr lang="uk-UA" b="1" dirty="0" smtClean="0">
                <a:solidFill>
                  <a:srgbClr val="002060"/>
                </a:solidFill>
                <a:ea typeface="Calibri"/>
                <a:cs typeface="Times New Roman"/>
              </a:rPr>
              <a:t>переходу</a:t>
            </a:r>
            <a:r>
              <a:rPr lang="uk-UA" dirty="0">
                <a:solidFill>
                  <a:srgbClr val="002060"/>
                </a:solidFill>
                <a:ea typeface="Calibri"/>
                <a:cs typeface="Times New Roman"/>
              </a:rPr>
              <a:t> </a:t>
            </a:r>
            <a:r>
              <a:rPr lang="uk-UA" dirty="0" smtClean="0">
                <a:solidFill>
                  <a:srgbClr val="002060"/>
                </a:solidFill>
                <a:ea typeface="Calibri"/>
                <a:cs typeface="Times New Roman"/>
              </a:rPr>
              <a:t>- вартість </a:t>
            </a:r>
            <a:r>
              <a:rPr lang="uk-UA" dirty="0">
                <a:solidFill>
                  <a:srgbClr val="002060"/>
                </a:solidFill>
                <a:ea typeface="Calibri"/>
                <a:cs typeface="Times New Roman"/>
              </a:rPr>
              <a:t>робіт </a:t>
            </a:r>
            <a:r>
              <a:rPr lang="uk-UA" dirty="0" smtClean="0">
                <a:solidFill>
                  <a:srgbClr val="002060"/>
                </a:solidFill>
                <a:ea typeface="Calibri"/>
                <a:cs typeface="Times New Roman"/>
              </a:rPr>
              <a:t>становить </a:t>
            </a:r>
            <a:r>
              <a:rPr lang="uk-UA" b="1" dirty="0" smtClean="0">
                <a:solidFill>
                  <a:srgbClr val="002060"/>
                </a:solidFill>
                <a:ea typeface="Calibri"/>
                <a:cs typeface="Times New Roman"/>
              </a:rPr>
              <a:t>4 423 </a:t>
            </a:r>
            <a:r>
              <a:rPr lang="uk-UA" b="1" dirty="0">
                <a:solidFill>
                  <a:srgbClr val="002060"/>
                </a:solidFill>
                <a:ea typeface="Calibri"/>
                <a:cs typeface="Times New Roman"/>
              </a:rPr>
              <a:t>тис. грн</a:t>
            </a:r>
            <a:r>
              <a:rPr lang="uk-UA" dirty="0" smtClean="0">
                <a:solidFill>
                  <a:srgbClr val="002060"/>
                </a:solidFill>
                <a:ea typeface="Calibri"/>
                <a:cs typeface="Times New Roman"/>
              </a:rPr>
              <a:t>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b="1" dirty="0" smtClean="0">
                <a:solidFill>
                  <a:srgbClr val="002060"/>
                </a:solidFill>
                <a:ea typeface="Calibri"/>
                <a:cs typeface="Times New Roman"/>
              </a:rPr>
              <a:t>Капітальний</a:t>
            </a:r>
            <a:r>
              <a:rPr lang="ru-RU" b="1" dirty="0" smtClean="0">
                <a:solidFill>
                  <a:srgbClr val="002060"/>
                </a:solidFill>
                <a:ea typeface="Calibri"/>
                <a:cs typeface="Times New Roman"/>
              </a:rPr>
              <a:t> ремонт </a:t>
            </a:r>
            <a:r>
              <a:rPr lang="ru-RU" b="1" dirty="0" err="1" smtClean="0">
                <a:solidFill>
                  <a:srgbClr val="002060"/>
                </a:solidFill>
                <a:ea typeface="Calibri"/>
                <a:cs typeface="Times New Roman"/>
              </a:rPr>
              <a:t>покрівлі</a:t>
            </a:r>
            <a:r>
              <a:rPr lang="ru-RU" b="1" dirty="0" smtClean="0">
                <a:solidFill>
                  <a:srgbClr val="002060"/>
                </a:solidFill>
                <a:ea typeface="Calibri"/>
                <a:cs typeface="Times New Roman"/>
              </a:rPr>
              <a:t> </a:t>
            </a:r>
            <a:r>
              <a:rPr lang="ru-RU" b="1" dirty="0" err="1">
                <a:solidFill>
                  <a:srgbClr val="002060"/>
                </a:solidFill>
                <a:ea typeface="Calibri"/>
                <a:cs typeface="Times New Roman"/>
              </a:rPr>
              <a:t>терапевтичного</a:t>
            </a:r>
            <a:r>
              <a:rPr lang="ru-RU" b="1" dirty="0">
                <a:solidFill>
                  <a:srgbClr val="002060"/>
                </a:solidFill>
                <a:ea typeface="Calibri"/>
                <a:cs typeface="Times New Roman"/>
              </a:rPr>
              <a:t> </a:t>
            </a:r>
            <a:r>
              <a:rPr lang="ru-RU" b="1" dirty="0" smtClean="0">
                <a:solidFill>
                  <a:srgbClr val="002060"/>
                </a:solidFill>
                <a:ea typeface="Calibri"/>
                <a:cs typeface="Times New Roman"/>
              </a:rPr>
              <a:t>корпусу </a:t>
            </a:r>
            <a:r>
              <a:rPr lang="ru-RU" dirty="0" smtClean="0">
                <a:solidFill>
                  <a:srgbClr val="002060"/>
                </a:solidFill>
                <a:ea typeface="Calibri"/>
                <a:cs typeface="Times New Roman"/>
              </a:rPr>
              <a:t>- в</a:t>
            </a:r>
            <a:r>
              <a:rPr lang="uk-UA" dirty="0" err="1" smtClean="0">
                <a:solidFill>
                  <a:srgbClr val="002060"/>
                </a:solidFill>
                <a:ea typeface="Calibri"/>
                <a:cs typeface="Times New Roman"/>
              </a:rPr>
              <a:t>артість</a:t>
            </a:r>
            <a:r>
              <a:rPr lang="uk-UA" dirty="0" smtClean="0">
                <a:solidFill>
                  <a:srgbClr val="002060"/>
                </a:solidFill>
                <a:ea typeface="Calibri"/>
                <a:cs typeface="Times New Roman"/>
              </a:rPr>
              <a:t> </a:t>
            </a:r>
            <a:r>
              <a:rPr lang="uk-UA" dirty="0">
                <a:solidFill>
                  <a:srgbClr val="002060"/>
                </a:solidFill>
                <a:ea typeface="Calibri"/>
                <a:cs typeface="Times New Roman"/>
              </a:rPr>
              <a:t>робіт </a:t>
            </a:r>
            <a:r>
              <a:rPr lang="uk-UA" dirty="0" smtClean="0">
                <a:solidFill>
                  <a:srgbClr val="002060"/>
                </a:solidFill>
                <a:ea typeface="Calibri"/>
                <a:cs typeface="Times New Roman"/>
              </a:rPr>
              <a:t>становить </a:t>
            </a:r>
            <a:r>
              <a:rPr lang="uk-UA" b="1" dirty="0" smtClean="0">
                <a:solidFill>
                  <a:srgbClr val="002060"/>
                </a:solidFill>
                <a:ea typeface="Calibri"/>
                <a:cs typeface="Times New Roman"/>
              </a:rPr>
              <a:t>1</a:t>
            </a:r>
            <a:r>
              <a:rPr lang="uk-UA" b="1" dirty="0">
                <a:solidFill>
                  <a:srgbClr val="002060"/>
                </a:solidFill>
                <a:ea typeface="Calibri"/>
                <a:cs typeface="Times New Roman"/>
              </a:rPr>
              <a:t> </a:t>
            </a:r>
            <a:r>
              <a:rPr lang="uk-UA" b="1" dirty="0" smtClean="0">
                <a:solidFill>
                  <a:srgbClr val="002060"/>
                </a:solidFill>
                <a:ea typeface="Calibri"/>
                <a:cs typeface="Times New Roman"/>
              </a:rPr>
              <a:t>929  тис</a:t>
            </a:r>
            <a:r>
              <a:rPr lang="uk-UA" b="1" dirty="0">
                <a:solidFill>
                  <a:srgbClr val="002060"/>
                </a:solidFill>
                <a:ea typeface="Calibri"/>
                <a:cs typeface="Times New Roman"/>
              </a:rPr>
              <a:t>. грн</a:t>
            </a:r>
            <a:r>
              <a:rPr lang="uk-UA" dirty="0" smtClean="0">
                <a:solidFill>
                  <a:srgbClr val="002060"/>
                </a:solidFill>
                <a:ea typeface="Calibri"/>
                <a:cs typeface="Times New Roman"/>
              </a:rPr>
              <a:t>.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426975"/>
            <a:ext cx="5969475" cy="447710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5" y="1426975"/>
            <a:ext cx="5969475" cy="4477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836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72"/>
          <a:stretch/>
        </p:blipFill>
        <p:spPr>
          <a:xfrm>
            <a:off x="7774013" y="2741084"/>
            <a:ext cx="4392488" cy="270867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35560" y="274639"/>
            <a:ext cx="7834697" cy="634082"/>
          </a:xfrm>
        </p:spPr>
        <p:txBody>
          <a:bodyPr>
            <a:noAutofit/>
          </a:bodyPr>
          <a:lstStyle/>
          <a:p>
            <a:r>
              <a:rPr lang="uk-UA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Запобігання захворюванням</a:t>
            </a:r>
            <a:endParaRPr lang="ru-RU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7" name="Місце для вмісту 1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7159" y="4445041"/>
            <a:ext cx="4353098" cy="228298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8179" y="1632388"/>
            <a:ext cx="511202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1600" b="1" u="sng" dirty="0" smtClean="0">
                <a:solidFill>
                  <a:srgbClr val="002060"/>
                </a:solidFill>
              </a:rPr>
              <a:t>Виконання планових щеплень відповідно календаря</a:t>
            </a:r>
          </a:p>
          <a:p>
            <a:pPr algn="just"/>
            <a:endParaRPr lang="uk-UA" sz="1600" b="1" u="sng" dirty="0" smtClean="0">
              <a:solidFill>
                <a:srgbClr val="002060"/>
              </a:solidFill>
            </a:endParaRPr>
          </a:p>
          <a:p>
            <a:pPr algn="just"/>
            <a:r>
              <a:rPr lang="uk-UA" sz="1600" b="1" u="sng" dirty="0" smtClean="0">
                <a:solidFill>
                  <a:srgbClr val="002060"/>
                </a:solidFill>
              </a:rPr>
              <a:t>Міська </a:t>
            </a:r>
            <a:r>
              <a:rPr lang="uk-UA" sz="1600" b="1" u="sng" dirty="0">
                <a:solidFill>
                  <a:srgbClr val="002060"/>
                </a:solidFill>
              </a:rPr>
              <a:t>програма «СТОП-грип»</a:t>
            </a:r>
          </a:p>
          <a:p>
            <a:pPr algn="just"/>
            <a:r>
              <a:rPr lang="uk-UA" sz="1600" dirty="0">
                <a:solidFill>
                  <a:srgbClr val="002060"/>
                </a:solidFill>
              </a:rPr>
              <a:t>З </a:t>
            </a:r>
            <a:r>
              <a:rPr lang="uk-UA" sz="1600" b="1" dirty="0">
                <a:solidFill>
                  <a:srgbClr val="002060"/>
                </a:solidFill>
              </a:rPr>
              <a:t>2016 року </a:t>
            </a:r>
            <a:r>
              <a:rPr lang="uk-UA" sz="1600" dirty="0">
                <a:solidFill>
                  <a:srgbClr val="002060"/>
                </a:solidFill>
              </a:rPr>
              <a:t>- запобігання поширення грипу та ГРВІ.</a:t>
            </a:r>
          </a:p>
          <a:p>
            <a:pPr algn="just"/>
            <a:r>
              <a:rPr lang="uk-UA" sz="1600" dirty="0">
                <a:solidFill>
                  <a:srgbClr val="002060"/>
                </a:solidFill>
              </a:rPr>
              <a:t>Вакцини проти грипу, діагностичні тести, ліки від грипу.</a:t>
            </a:r>
          </a:p>
          <a:p>
            <a:pPr algn="just"/>
            <a:r>
              <a:rPr lang="uk-UA" sz="1600" dirty="0">
                <a:solidFill>
                  <a:srgbClr val="002060"/>
                </a:solidFill>
              </a:rPr>
              <a:t>Зросла кількість </a:t>
            </a:r>
            <a:r>
              <a:rPr lang="uk-UA" sz="1600" dirty="0" smtClean="0">
                <a:solidFill>
                  <a:srgbClr val="002060"/>
                </a:solidFill>
              </a:rPr>
              <a:t>щеплених із </a:t>
            </a:r>
            <a:r>
              <a:rPr lang="uk-UA" sz="1600" b="1" dirty="0">
                <a:solidFill>
                  <a:srgbClr val="002060"/>
                </a:solidFill>
              </a:rPr>
              <a:t>423</a:t>
            </a:r>
            <a:r>
              <a:rPr lang="uk-UA" sz="1600" dirty="0">
                <a:solidFill>
                  <a:srgbClr val="002060"/>
                </a:solidFill>
              </a:rPr>
              <a:t> до </a:t>
            </a:r>
            <a:r>
              <a:rPr lang="uk-UA" sz="1600" b="1" dirty="0">
                <a:solidFill>
                  <a:srgbClr val="002060"/>
                </a:solidFill>
              </a:rPr>
              <a:t>9</a:t>
            </a:r>
            <a:r>
              <a:rPr lang="en-US" sz="1600" b="1" dirty="0">
                <a:solidFill>
                  <a:srgbClr val="002060"/>
                </a:solidFill>
              </a:rPr>
              <a:t>6</a:t>
            </a:r>
            <a:r>
              <a:rPr lang="uk-UA" sz="1600" b="1" dirty="0">
                <a:solidFill>
                  <a:srgbClr val="002060"/>
                </a:solidFill>
              </a:rPr>
              <a:t>34 </a:t>
            </a:r>
            <a:r>
              <a:rPr lang="uk-UA" sz="1600" dirty="0" smtClean="0">
                <a:solidFill>
                  <a:srgbClr val="002060"/>
                </a:solidFill>
              </a:rPr>
              <a:t>осіб. </a:t>
            </a:r>
            <a:endParaRPr lang="uk-UA" sz="1600" dirty="0">
              <a:solidFill>
                <a:srgbClr val="002060"/>
              </a:solidFill>
            </a:endParaRPr>
          </a:p>
          <a:p>
            <a:r>
              <a:rPr lang="uk-UA" sz="1600" b="1" dirty="0" smtClean="0">
                <a:solidFill>
                  <a:srgbClr val="002060"/>
                </a:solidFill>
              </a:rPr>
              <a:t>Результат </a:t>
            </a:r>
            <a:r>
              <a:rPr lang="uk-UA" sz="1600" dirty="0" smtClean="0">
                <a:solidFill>
                  <a:srgbClr val="002060"/>
                </a:solidFill>
              </a:rPr>
              <a:t>- успішна </a:t>
            </a:r>
            <a:r>
              <a:rPr lang="uk-UA" sz="1600" dirty="0">
                <a:solidFill>
                  <a:srgbClr val="002060"/>
                </a:solidFill>
              </a:rPr>
              <a:t>профілактика грипу та його </a:t>
            </a:r>
            <a:r>
              <a:rPr lang="uk-UA" sz="1600" dirty="0" smtClean="0">
                <a:solidFill>
                  <a:srgbClr val="002060"/>
                </a:solidFill>
              </a:rPr>
              <a:t>ускладнень - вдалось </a:t>
            </a:r>
            <a:r>
              <a:rPr lang="uk-UA" sz="1600" dirty="0">
                <a:solidFill>
                  <a:srgbClr val="002060"/>
                </a:solidFill>
              </a:rPr>
              <a:t>уникнути летальних випадків, пов'язаних із грипом.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820091" y="1052736"/>
            <a:ext cx="26197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</a:rPr>
              <a:t>ВАКЦИНАЦІЯ</a:t>
            </a:r>
          </a:p>
          <a:p>
            <a:pPr algn="ctr"/>
            <a:endParaRPr lang="ru-RU" sz="2000" b="1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497" y="1512500"/>
            <a:ext cx="4240334" cy="57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821594" y="1141238"/>
            <a:ext cx="31486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</a:rPr>
              <a:t>ЯРМАРКИ ЗДОРОВ’Я</a:t>
            </a:r>
          </a:p>
          <a:p>
            <a:endParaRPr lang="ru-RU" sz="2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5624729" y="1688927"/>
            <a:ext cx="56178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1600" dirty="0"/>
              <a:t>Популяризація та поширення знань серед  населення щодо питань профілактики хвороб та збереження власного здоров’я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422" y="4115360"/>
            <a:ext cx="4315564" cy="509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422" y="4983828"/>
            <a:ext cx="4315564" cy="509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443" y="1512499"/>
            <a:ext cx="4377017" cy="65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кутник 4"/>
          <p:cNvSpPr/>
          <p:nvPr/>
        </p:nvSpPr>
        <p:spPr>
          <a:xfrm>
            <a:off x="275613" y="4166307"/>
            <a:ext cx="52114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dirty="0">
                <a:solidFill>
                  <a:srgbClr val="002060"/>
                </a:solidFill>
              </a:rPr>
              <a:t>ОХОПЛЕННЯ </a:t>
            </a:r>
            <a:r>
              <a:rPr lang="uk-UA" b="1" dirty="0" smtClean="0">
                <a:solidFill>
                  <a:srgbClr val="002060"/>
                </a:solidFill>
              </a:rPr>
              <a:t>СКРИНІНГОВИМИ ОБСТЕЖЕННЯМИ </a:t>
            </a:r>
          </a:p>
          <a:p>
            <a:pPr algn="ctr"/>
            <a:r>
              <a:rPr lang="uk-UA" b="1" dirty="0" smtClean="0">
                <a:solidFill>
                  <a:srgbClr val="002060"/>
                </a:solidFill>
              </a:rPr>
              <a:t>в Центрах ПМСД</a:t>
            </a:r>
            <a:endParaRPr lang="uk-UA" b="1" dirty="0">
              <a:solidFill>
                <a:srgbClr val="002060"/>
              </a:solidFill>
            </a:endParaRPr>
          </a:p>
        </p:txBody>
      </p:sp>
      <p:sp>
        <p:nvSpPr>
          <p:cNvPr id="10" name="Прямокутник 9"/>
          <p:cNvSpPr/>
          <p:nvPr/>
        </p:nvSpPr>
        <p:spPr>
          <a:xfrm>
            <a:off x="328486" y="4988091"/>
            <a:ext cx="510566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dirty="0">
                <a:solidFill>
                  <a:srgbClr val="002060"/>
                </a:solidFill>
              </a:rPr>
              <a:t>СВОЄЧАСНА ДІАГНОСТИКА </a:t>
            </a:r>
          </a:p>
          <a:p>
            <a:pPr algn="ctr"/>
            <a:r>
              <a:rPr lang="uk-UA" b="1" dirty="0">
                <a:solidFill>
                  <a:srgbClr val="002060"/>
                </a:solidFill>
              </a:rPr>
              <a:t> в Муніципальному лікувально-</a:t>
            </a:r>
          </a:p>
          <a:p>
            <a:pPr algn="ctr"/>
            <a:r>
              <a:rPr lang="uk-UA" b="1" dirty="0">
                <a:solidFill>
                  <a:srgbClr val="002060"/>
                </a:solidFill>
              </a:rPr>
              <a:t>діагностичному центрі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9" t="155" r="4563" b="-155"/>
          <a:stretch/>
        </p:blipFill>
        <p:spPr>
          <a:xfrm>
            <a:off x="5610215" y="2353172"/>
            <a:ext cx="4084984" cy="2459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394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03512" y="116633"/>
            <a:ext cx="8964488" cy="864096"/>
          </a:xfrm>
        </p:spPr>
        <p:txBody>
          <a:bodyPr>
            <a:noAutofit/>
          </a:bodyPr>
          <a:lstStyle/>
          <a:p>
            <a:r>
              <a:rPr lang="uk-UA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СЕРВІС ВІДГУКІВ ТА ОЦІНКИ ЯКОСТІ </a:t>
            </a: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REVISION</a:t>
            </a:r>
            <a:endParaRPr lang="ru-RU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620278" y="1651518"/>
            <a:ext cx="7268546" cy="2785594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uk-UA" sz="2000" dirty="0">
                <a:solidFill>
                  <a:srgbClr val="002060"/>
                </a:solidFill>
              </a:rPr>
              <a:t>Заклади </a:t>
            </a:r>
            <a:r>
              <a:rPr lang="uk-UA" sz="2000" dirty="0" smtClean="0">
                <a:solidFill>
                  <a:srgbClr val="002060"/>
                </a:solidFill>
              </a:rPr>
              <a:t>первинки </a:t>
            </a:r>
            <a:r>
              <a:rPr lang="uk-UA" sz="2000" dirty="0">
                <a:solidFill>
                  <a:srgbClr val="002060"/>
                </a:solidFill>
              </a:rPr>
              <a:t>м. Вінниці підключені до системи оцінки якості послуг </a:t>
            </a:r>
            <a:r>
              <a:rPr lang="en-US" sz="2000" b="1" dirty="0" smtClean="0">
                <a:solidFill>
                  <a:srgbClr val="FF0000"/>
                </a:solidFill>
              </a:rPr>
              <a:t>REVISION </a:t>
            </a:r>
            <a:r>
              <a:rPr lang="uk-UA" sz="2000" dirty="0" smtClean="0">
                <a:solidFill>
                  <a:srgbClr val="002060"/>
                </a:solidFill>
              </a:rPr>
              <a:t>з 24.06.2019 р. опрацьовано 5 тис відгуків.</a:t>
            </a:r>
            <a:endParaRPr lang="uk-UA" sz="2000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uk-UA" sz="2000" dirty="0" smtClean="0">
                <a:solidFill>
                  <a:srgbClr val="002060"/>
                </a:solidFill>
              </a:rPr>
              <a:t>Система збирає реальні відгуки про лікарів та заклади охорони здоров’я, на основі яких можна проаналізувати і зробити медичний сервіс ще кращим.</a:t>
            </a:r>
          </a:p>
          <a:p>
            <a:pPr marL="0" indent="0">
              <a:buNone/>
            </a:pPr>
            <a:r>
              <a:rPr lang="ru-RU" sz="2000" dirty="0" smtClean="0">
                <a:solidFill>
                  <a:srgbClr val="002060"/>
                </a:solidFill>
              </a:rPr>
              <a:t>При </a:t>
            </a:r>
            <a:r>
              <a:rPr lang="uk-UA" sz="2000" dirty="0" smtClean="0">
                <a:solidFill>
                  <a:srgbClr val="002060"/>
                </a:solidFill>
              </a:rPr>
              <a:t>отриманні</a:t>
            </a:r>
            <a:r>
              <a:rPr lang="ru-RU" sz="2000" dirty="0" smtClean="0">
                <a:solidFill>
                  <a:srgbClr val="002060"/>
                </a:solidFill>
              </a:rPr>
              <a:t> </a:t>
            </a:r>
            <a:r>
              <a:rPr lang="ru-RU" sz="2000" dirty="0">
                <a:solidFill>
                  <a:srgbClr val="002060"/>
                </a:solidFill>
              </a:rPr>
              <a:t>негативного </a:t>
            </a:r>
            <a:r>
              <a:rPr lang="uk-UA" sz="2000" dirty="0" smtClean="0">
                <a:solidFill>
                  <a:srgbClr val="002060"/>
                </a:solidFill>
              </a:rPr>
              <a:t>відгуку – інформування </a:t>
            </a:r>
            <a:r>
              <a:rPr lang="ru-RU" sz="2000" dirty="0" smtClean="0">
                <a:solidFill>
                  <a:srgbClr val="002060"/>
                </a:solidFill>
              </a:rPr>
              <a:t>на </a:t>
            </a:r>
            <a:r>
              <a:rPr lang="en-US" sz="2000" dirty="0">
                <a:solidFill>
                  <a:srgbClr val="002060"/>
                </a:solidFill>
              </a:rPr>
              <a:t>e-mail </a:t>
            </a:r>
            <a:r>
              <a:rPr lang="ru-RU" sz="2000" dirty="0">
                <a:solidFill>
                  <a:srgbClr val="002060"/>
                </a:solidFill>
              </a:rPr>
              <a:t>з </a:t>
            </a:r>
            <a:r>
              <a:rPr lang="uk-UA" sz="2000" dirty="0" smtClean="0">
                <a:solidFill>
                  <a:srgbClr val="002060"/>
                </a:solidFill>
              </a:rPr>
              <a:t>оцінкою та контактними даними споживача для більш детального аналізу ситуації та подальшого її усунення</a:t>
            </a:r>
            <a:r>
              <a:rPr lang="ru-RU" sz="2000" dirty="0" smtClean="0">
                <a:solidFill>
                  <a:srgbClr val="002060"/>
                </a:solidFill>
              </a:rPr>
              <a:t>.</a:t>
            </a:r>
            <a:endParaRPr lang="ru-RU" sz="2000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uk-UA" sz="2000" b="1" dirty="0" smtClean="0">
                <a:solidFill>
                  <a:srgbClr val="FF0000"/>
                </a:solidFill>
              </a:rPr>
              <a:t>9</a:t>
            </a:r>
            <a:r>
              <a:rPr lang="en-US" sz="2000" b="1" dirty="0" smtClean="0">
                <a:solidFill>
                  <a:srgbClr val="FF0000"/>
                </a:solidFill>
              </a:rPr>
              <a:t>3</a:t>
            </a:r>
            <a:r>
              <a:rPr lang="uk-UA" sz="2000" b="1" dirty="0" smtClean="0">
                <a:solidFill>
                  <a:srgbClr val="FF0000"/>
                </a:solidFill>
              </a:rPr>
              <a:t>%</a:t>
            </a:r>
            <a:r>
              <a:rPr lang="uk-UA" sz="2000" dirty="0" smtClean="0"/>
              <a:t> </a:t>
            </a:r>
            <a:r>
              <a:rPr lang="uk-UA" sz="2000" dirty="0"/>
              <a:t>користувачів залишили схвальні відгуки та рекомендують муніципальні заклади охорони здоров’я м. Вінниці.</a:t>
            </a:r>
            <a:endParaRPr lang="ru-RU" sz="2000" dirty="0"/>
          </a:p>
          <a:p>
            <a:endParaRPr lang="ru-RU" sz="20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174" y="1463799"/>
            <a:ext cx="3096344" cy="3359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686475" y="4823685"/>
            <a:ext cx="5554960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2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ПОКАЗНИКИ ОЦІНКИ ЯКОСТІ</a:t>
            </a:r>
            <a:endParaRPr lang="ru-RU" sz="28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0137" y="4330702"/>
            <a:ext cx="3347863" cy="2410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Объект 2"/>
          <p:cNvSpPr txBox="1">
            <a:spLocks/>
          </p:cNvSpPr>
          <p:nvPr/>
        </p:nvSpPr>
        <p:spPr>
          <a:xfrm>
            <a:off x="917104" y="5400997"/>
            <a:ext cx="5688632" cy="14570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uk-UA" sz="1700" dirty="0"/>
              <a:t>Впроваджена система статистичного моніторингу діяльності галузі охорони здоров’я в розрізі</a:t>
            </a:r>
          </a:p>
          <a:p>
            <a:pPr marL="0" indent="0">
              <a:buNone/>
            </a:pPr>
            <a:r>
              <a:rPr lang="uk-UA" sz="1700" b="1" dirty="0">
                <a:solidFill>
                  <a:srgbClr val="FF0000"/>
                </a:solidFill>
              </a:rPr>
              <a:t>КОНЦЕПЦІЇ ІНТЕГРОВАНОГО РОЗВИТКУ м. ВІННИЦЯ 2030</a:t>
            </a:r>
            <a:endParaRPr lang="ru-RU" sz="1700" b="1" dirty="0">
              <a:solidFill>
                <a:srgbClr val="FF0000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8199" y="4754011"/>
            <a:ext cx="5796136" cy="68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7225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64110"/>
            <a:ext cx="10972800" cy="1143000"/>
          </a:xfrm>
        </p:spPr>
        <p:txBody>
          <a:bodyPr>
            <a:normAutofit/>
          </a:bodyPr>
          <a:lstStyle/>
          <a:p>
            <a:r>
              <a:rPr lang="uk-UA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Результати діяльності медичної галузі міста</a:t>
            </a:r>
            <a:endParaRPr lang="uk-UA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6744" y="1551514"/>
            <a:ext cx="11016342" cy="4939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uk-UA" dirty="0">
                <a:solidFill>
                  <a:srgbClr val="002060"/>
                </a:solidFill>
              </a:rPr>
              <a:t>Успішно проведено реформування первинної ланки – всі ЦПМСД співпрацюють з </a:t>
            </a:r>
            <a:r>
              <a:rPr lang="uk-UA" dirty="0" err="1" smtClean="0">
                <a:solidFill>
                  <a:srgbClr val="002060"/>
                </a:solidFill>
              </a:rPr>
              <a:t>НСЗУ</a:t>
            </a:r>
            <a:r>
              <a:rPr lang="uk-UA" dirty="0" smtClean="0">
                <a:solidFill>
                  <a:srgbClr val="002060"/>
                </a:solidFill>
              </a:rPr>
              <a:t>,  </a:t>
            </a:r>
            <a:r>
              <a:rPr lang="uk-UA" b="1" dirty="0" smtClean="0">
                <a:solidFill>
                  <a:srgbClr val="002060"/>
                </a:solidFill>
              </a:rPr>
              <a:t>87%</a:t>
            </a:r>
            <a:r>
              <a:rPr lang="uk-UA" dirty="0" smtClean="0">
                <a:solidFill>
                  <a:srgbClr val="002060"/>
                </a:solidFill>
              </a:rPr>
              <a:t> </a:t>
            </a:r>
            <a:r>
              <a:rPr lang="uk-UA" dirty="0">
                <a:solidFill>
                  <a:srgbClr val="002060"/>
                </a:solidFill>
              </a:rPr>
              <a:t>вінничан вже уклали декларації з </a:t>
            </a:r>
            <a:r>
              <a:rPr lang="uk-UA" dirty="0" smtClean="0">
                <a:solidFill>
                  <a:srgbClr val="002060"/>
                </a:solidFill>
              </a:rPr>
              <a:t>244 лікарями </a:t>
            </a:r>
            <a:r>
              <a:rPr lang="uk-UA" dirty="0">
                <a:solidFill>
                  <a:srgbClr val="002060"/>
                </a:solidFill>
              </a:rPr>
              <a:t>ПМД</a:t>
            </a:r>
            <a:r>
              <a:rPr lang="uk-UA" dirty="0" smtClean="0">
                <a:solidFill>
                  <a:srgbClr val="002060"/>
                </a:solidFill>
              </a:rPr>
              <a:t>;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uk-UA" dirty="0" smtClean="0">
                <a:solidFill>
                  <a:srgbClr val="002060"/>
                </a:solidFill>
              </a:rPr>
              <a:t>Заклади вторинного рівня готові до укладення угод з НСЗУ та запровадження нової системи фінансування галузі охорони здоров’я;</a:t>
            </a:r>
            <a:endParaRPr lang="uk-UA" dirty="0">
              <a:solidFill>
                <a:srgbClr val="002060"/>
              </a:solidFill>
            </a:endParaRP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uk-UA" dirty="0">
                <a:solidFill>
                  <a:srgbClr val="002060"/>
                </a:solidFill>
              </a:rPr>
              <a:t>Завдяки фінансовій підтримці з бюджету Вінницької міської ОТГ </a:t>
            </a:r>
            <a:r>
              <a:rPr lang="uk-UA" b="1" dirty="0" smtClean="0">
                <a:solidFill>
                  <a:srgbClr val="002060"/>
                </a:solidFill>
              </a:rPr>
              <a:t>майже 8 тис осіб</a:t>
            </a:r>
            <a:r>
              <a:rPr lang="uk-UA" dirty="0" smtClean="0">
                <a:solidFill>
                  <a:srgbClr val="002060"/>
                </a:solidFill>
              </a:rPr>
              <a:t> </a:t>
            </a:r>
            <a:r>
              <a:rPr lang="uk-UA" dirty="0">
                <a:solidFill>
                  <a:srgbClr val="002060"/>
                </a:solidFill>
              </a:rPr>
              <a:t>отримали </a:t>
            </a:r>
            <a:r>
              <a:rPr lang="uk-UA" dirty="0" err="1" smtClean="0">
                <a:solidFill>
                  <a:srgbClr val="002060"/>
                </a:solidFill>
              </a:rPr>
              <a:t>дороговартісні</a:t>
            </a:r>
            <a:r>
              <a:rPr lang="uk-UA" dirty="0" smtClean="0">
                <a:solidFill>
                  <a:srgbClr val="002060"/>
                </a:solidFill>
              </a:rPr>
              <a:t> </a:t>
            </a:r>
            <a:r>
              <a:rPr lang="uk-UA" dirty="0" err="1" smtClean="0">
                <a:solidFill>
                  <a:srgbClr val="002060"/>
                </a:solidFill>
              </a:rPr>
              <a:t>життєвонеобхідні</a:t>
            </a:r>
            <a:r>
              <a:rPr lang="uk-UA" dirty="0" smtClean="0">
                <a:solidFill>
                  <a:srgbClr val="002060"/>
                </a:solidFill>
              </a:rPr>
              <a:t> лікарські засоби;</a:t>
            </a:r>
            <a:endParaRPr lang="uk-UA" dirty="0">
              <a:solidFill>
                <a:srgbClr val="002060"/>
              </a:solidFill>
            </a:endParaRP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uk-UA" dirty="0" smtClean="0">
                <a:solidFill>
                  <a:srgbClr val="002060"/>
                </a:solidFill>
              </a:rPr>
              <a:t>В </a:t>
            </a:r>
            <a:r>
              <a:rPr lang="uk-UA" dirty="0">
                <a:solidFill>
                  <a:srgbClr val="002060"/>
                </a:solidFill>
              </a:rPr>
              <a:t>місті налагоджена і ефективно працює програма реімбурсації «Доступні ліки» - </a:t>
            </a:r>
            <a:r>
              <a:rPr lang="uk-UA" dirty="0" smtClean="0">
                <a:solidFill>
                  <a:srgbClr val="002060"/>
                </a:solidFill>
              </a:rPr>
              <a:t>100</a:t>
            </a:r>
            <a:r>
              <a:rPr lang="uk-UA" dirty="0">
                <a:solidFill>
                  <a:srgbClr val="002060"/>
                </a:solidFill>
              </a:rPr>
              <a:t>% виписаних електронних рецептів отоварено в аптеках-партнерах;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b="1" dirty="0" smtClean="0">
                <a:solidFill>
                  <a:srgbClr val="002060"/>
                </a:solidFill>
              </a:rPr>
              <a:t>1931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uk-UA" dirty="0" smtClean="0">
                <a:solidFill>
                  <a:srgbClr val="002060"/>
                </a:solidFill>
              </a:rPr>
              <a:t>вінничанин (з них </a:t>
            </a:r>
            <a:r>
              <a:rPr lang="uk-UA" b="1" dirty="0" smtClean="0">
                <a:solidFill>
                  <a:srgbClr val="002060"/>
                </a:solidFill>
              </a:rPr>
              <a:t>125</a:t>
            </a:r>
            <a:r>
              <a:rPr lang="uk-UA" dirty="0" smtClean="0">
                <a:solidFill>
                  <a:srgbClr val="FF0000"/>
                </a:solidFill>
              </a:rPr>
              <a:t> </a:t>
            </a:r>
            <a:r>
              <a:rPr lang="uk-UA" dirty="0" smtClean="0">
                <a:solidFill>
                  <a:srgbClr val="002060"/>
                </a:solidFill>
              </a:rPr>
              <a:t>дітей) отримали </a:t>
            </a:r>
            <a:r>
              <a:rPr lang="uk-UA" dirty="0" err="1" smtClean="0">
                <a:solidFill>
                  <a:srgbClr val="002060"/>
                </a:solidFill>
              </a:rPr>
              <a:t>інсуліни</a:t>
            </a:r>
            <a:r>
              <a:rPr lang="uk-UA" dirty="0" smtClean="0">
                <a:solidFill>
                  <a:srgbClr val="002060"/>
                </a:solidFill>
              </a:rPr>
              <a:t> </a:t>
            </a:r>
            <a:r>
              <a:rPr lang="ru-RU" dirty="0" smtClean="0">
                <a:solidFill>
                  <a:srgbClr val="002060"/>
                </a:solidFill>
              </a:rPr>
              <a:t>на </a:t>
            </a:r>
            <a:r>
              <a:rPr lang="ru-RU" dirty="0">
                <a:solidFill>
                  <a:srgbClr val="002060"/>
                </a:solidFill>
              </a:rPr>
              <a:t>суму </a:t>
            </a:r>
            <a:r>
              <a:rPr lang="uk-UA" b="1" dirty="0" smtClean="0">
                <a:solidFill>
                  <a:srgbClr val="002060"/>
                </a:solidFill>
              </a:rPr>
              <a:t>15,7</a:t>
            </a:r>
            <a:r>
              <a:rPr lang="uk-UA" b="1" dirty="0" smtClean="0"/>
              <a:t> </a:t>
            </a:r>
            <a:r>
              <a:rPr lang="ru-RU" dirty="0" smtClean="0">
                <a:solidFill>
                  <a:srgbClr val="002060"/>
                </a:solidFill>
              </a:rPr>
              <a:t>млн </a:t>
            </a:r>
            <a:r>
              <a:rPr lang="ru-RU" dirty="0" err="1" smtClean="0">
                <a:solidFill>
                  <a:srgbClr val="002060"/>
                </a:solidFill>
              </a:rPr>
              <a:t>грн</a:t>
            </a:r>
            <a:r>
              <a:rPr lang="ru-RU" dirty="0" smtClean="0">
                <a:solidFill>
                  <a:srgbClr val="002060"/>
                </a:solidFill>
              </a:rPr>
              <a:t>;</a:t>
            </a:r>
            <a:endParaRPr lang="ru-RU" dirty="0">
              <a:solidFill>
                <a:srgbClr val="002060"/>
              </a:solidFill>
            </a:endParaRP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uk-UA" dirty="0">
                <a:solidFill>
                  <a:srgbClr val="002060"/>
                </a:solidFill>
              </a:rPr>
              <a:t>Зниження показника смертності від інфаркту міокарду в працездатному віці на </a:t>
            </a:r>
            <a:r>
              <a:rPr lang="uk-UA" dirty="0" smtClean="0">
                <a:solidFill>
                  <a:srgbClr val="002060"/>
                </a:solidFill>
              </a:rPr>
              <a:t>22 %;</a:t>
            </a:r>
            <a:endParaRPr lang="uk-UA" dirty="0">
              <a:solidFill>
                <a:srgbClr val="002060"/>
              </a:solidFill>
            </a:endParaRP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uk-UA" dirty="0" smtClean="0">
                <a:solidFill>
                  <a:srgbClr val="002060"/>
                </a:solidFill>
              </a:rPr>
              <a:t>На 7% </a:t>
            </a:r>
            <a:r>
              <a:rPr lang="uk-UA" dirty="0">
                <a:solidFill>
                  <a:srgbClr val="002060"/>
                </a:solidFill>
              </a:rPr>
              <a:t>зменшився показник смертності від цукрового діабету;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uk-UA" b="1" dirty="0" smtClean="0">
                <a:solidFill>
                  <a:srgbClr val="002060"/>
                </a:solidFill>
              </a:rPr>
              <a:t>164 тис. </a:t>
            </a:r>
            <a:r>
              <a:rPr lang="uk-UA" dirty="0" smtClean="0">
                <a:solidFill>
                  <a:srgbClr val="002060"/>
                </a:solidFill>
              </a:rPr>
              <a:t>вінничан </a:t>
            </a:r>
            <a:r>
              <a:rPr lang="uk-UA" b="1" dirty="0" smtClean="0">
                <a:solidFill>
                  <a:srgbClr val="002060"/>
                </a:solidFill>
              </a:rPr>
              <a:t>(</a:t>
            </a:r>
            <a:r>
              <a:rPr lang="en-US" b="1" dirty="0" smtClean="0">
                <a:solidFill>
                  <a:srgbClr val="002060"/>
                </a:solidFill>
              </a:rPr>
              <a:t>4</a:t>
            </a:r>
            <a:r>
              <a:rPr lang="uk-UA" b="1" dirty="0" smtClean="0">
                <a:solidFill>
                  <a:srgbClr val="002060"/>
                </a:solidFill>
              </a:rPr>
              <a:t>4%) </a:t>
            </a:r>
            <a:r>
              <a:rPr lang="uk-UA" dirty="0" smtClean="0">
                <a:solidFill>
                  <a:srgbClr val="002060"/>
                </a:solidFill>
              </a:rPr>
              <a:t>створили персональні електронні кабінети;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uk-UA" dirty="0" smtClean="0">
                <a:solidFill>
                  <a:srgbClr val="002060"/>
                </a:solidFill>
              </a:rPr>
              <a:t>За </a:t>
            </a:r>
            <a:r>
              <a:rPr lang="en-US" dirty="0" smtClean="0">
                <a:solidFill>
                  <a:srgbClr val="002060"/>
                </a:solidFill>
              </a:rPr>
              <a:t>8</a:t>
            </a:r>
            <a:r>
              <a:rPr lang="uk-UA" dirty="0" smtClean="0">
                <a:solidFill>
                  <a:srgbClr val="002060"/>
                </a:solidFill>
              </a:rPr>
              <a:t> місяців впровадження незалежної системи оцінки якості </a:t>
            </a:r>
            <a:r>
              <a:rPr lang="en-US" dirty="0" err="1" smtClean="0">
                <a:solidFill>
                  <a:srgbClr val="002060"/>
                </a:solidFill>
              </a:rPr>
              <a:t>Revizion</a:t>
            </a:r>
            <a:r>
              <a:rPr lang="uk-UA" dirty="0" smtClean="0">
                <a:solidFill>
                  <a:srgbClr val="002060"/>
                </a:solidFill>
              </a:rPr>
              <a:t> на первинній ланці рейтинг 4,8 бали, показник </a:t>
            </a:r>
            <a:r>
              <a:rPr lang="en-US" dirty="0" smtClean="0">
                <a:solidFill>
                  <a:srgbClr val="002060"/>
                </a:solidFill>
              </a:rPr>
              <a:t>NPS 93%</a:t>
            </a:r>
            <a:endParaRPr lang="uk-UA" dirty="0" smtClean="0">
              <a:solidFill>
                <a:srgbClr val="002060"/>
              </a:solidFill>
            </a:endParaRP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uk-UA" dirty="0" smtClean="0">
                <a:solidFill>
                  <a:srgbClr val="002060"/>
                </a:solidFill>
              </a:rPr>
              <a:t>Іногородні пацієнти (22% пролікованих) обирають лікування в закладах охорони здоров’я міста</a:t>
            </a:r>
          </a:p>
        </p:txBody>
      </p:sp>
    </p:spTree>
    <p:extLst>
      <p:ext uri="{BB962C8B-B14F-4D97-AF65-F5344CB8AC3E}">
        <p14:creationId xmlns:p14="http://schemas.microsoft.com/office/powerpoint/2010/main" val="2772989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1811340" y="244040"/>
            <a:ext cx="8569325" cy="760796"/>
          </a:xfrm>
        </p:spPr>
        <p:txBody>
          <a:bodyPr>
            <a:noAutofit/>
          </a:bodyPr>
          <a:lstStyle/>
          <a:p>
            <a:pPr eaLnBrk="1" hangingPunct="1"/>
            <a:r>
              <a:rPr lang="uk-UA" alt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Основні демографічні показники</a:t>
            </a:r>
            <a:endParaRPr lang="ru-RU" altLang="ru-RU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7" name="Діаграм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9804377"/>
              </p:ext>
            </p:extLst>
          </p:nvPr>
        </p:nvGraphicFramePr>
        <p:xfrm>
          <a:off x="227191" y="1013153"/>
          <a:ext cx="10795613" cy="32269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3452168"/>
              </p:ext>
            </p:extLst>
          </p:nvPr>
        </p:nvGraphicFramePr>
        <p:xfrm>
          <a:off x="332561" y="4269235"/>
          <a:ext cx="10893738" cy="2499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99772"/>
                <a:gridCol w="1465661"/>
                <a:gridCol w="1465661"/>
                <a:gridCol w="1465661"/>
                <a:gridCol w="1465661"/>
                <a:gridCol w="1465661"/>
                <a:gridCol w="1465661"/>
              </a:tblGrid>
              <a:tr h="386014">
                <a:tc>
                  <a:txBody>
                    <a:bodyPr/>
                    <a:lstStyle/>
                    <a:p>
                      <a:pPr algn="ctr"/>
                      <a:r>
                        <a:rPr lang="uk-UA" sz="2000" dirty="0" smtClean="0"/>
                        <a:t>ПОКАЗНИК/РІК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dirty="0" smtClean="0"/>
                        <a:t>2010…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dirty="0" smtClean="0"/>
                        <a:t>…2015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dirty="0" smtClean="0"/>
                        <a:t>2016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dirty="0" smtClean="0"/>
                        <a:t>2017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dirty="0" smtClean="0"/>
                        <a:t>2018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dirty="0" smtClean="0"/>
                        <a:t>2019</a:t>
                      </a:r>
                      <a:endParaRPr lang="ru-RU" sz="2000" dirty="0"/>
                    </a:p>
                  </a:txBody>
                  <a:tcPr/>
                </a:tc>
              </a:tr>
              <a:tr h="682947">
                <a:tc>
                  <a:txBody>
                    <a:bodyPr/>
                    <a:lstStyle/>
                    <a:p>
                      <a:pPr algn="ctr"/>
                      <a:r>
                        <a:rPr lang="uk-UA" sz="2000" b="1" dirty="0" smtClean="0">
                          <a:solidFill>
                            <a:schemeClr val="tx1"/>
                          </a:solidFill>
                        </a:rPr>
                        <a:t>Кількість народжених</a:t>
                      </a:r>
                      <a:endParaRPr lang="ru-RU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dirty="0" smtClean="0"/>
                        <a:t>4078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dirty="0" smtClean="0"/>
                        <a:t>4030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dirty="0" smtClean="0"/>
                        <a:t>3838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dirty="0" smtClean="0"/>
                        <a:t>3711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dirty="0" smtClean="0"/>
                        <a:t>3385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dirty="0" smtClean="0"/>
                        <a:t>3175</a:t>
                      </a:r>
                      <a:r>
                        <a:rPr lang="uk-UA" sz="2000" b="1" dirty="0" smtClean="0">
                          <a:solidFill>
                            <a:srgbClr val="FF0000"/>
                          </a:solidFill>
                        </a:rPr>
                        <a:t>↓</a:t>
                      </a:r>
                    </a:p>
                  </a:txBody>
                  <a:tcPr/>
                </a:tc>
              </a:tr>
              <a:tr h="682947">
                <a:tc>
                  <a:txBody>
                    <a:bodyPr/>
                    <a:lstStyle/>
                    <a:p>
                      <a:pPr algn="ctr"/>
                      <a:r>
                        <a:rPr lang="uk-UA" sz="2000" b="1" dirty="0" smtClean="0">
                          <a:solidFill>
                            <a:schemeClr val="tx1"/>
                          </a:solidFill>
                        </a:rPr>
                        <a:t>Кількість померлих</a:t>
                      </a:r>
                      <a:endParaRPr lang="ru-RU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dirty="0" smtClean="0"/>
                        <a:t>3409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dirty="0" smtClean="0"/>
                        <a:t>3721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dirty="0" smtClean="0"/>
                        <a:t>3676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dirty="0" smtClean="0"/>
                        <a:t>3639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dirty="0" smtClean="0"/>
                        <a:t>3750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dirty="0" smtClean="0"/>
                        <a:t>3704</a:t>
                      </a:r>
                      <a:r>
                        <a:rPr lang="uk-UA" sz="2000" b="1" dirty="0" smtClean="0">
                          <a:solidFill>
                            <a:srgbClr val="00B050"/>
                          </a:solidFill>
                        </a:rPr>
                        <a:t>↓</a:t>
                      </a:r>
                    </a:p>
                  </a:txBody>
                  <a:tcPr/>
                </a:tc>
              </a:tr>
              <a:tr h="682947">
                <a:tc>
                  <a:txBody>
                    <a:bodyPr/>
                    <a:lstStyle/>
                    <a:p>
                      <a:pPr algn="ctr"/>
                      <a:r>
                        <a:rPr lang="uk-UA" sz="2000" b="1" dirty="0" smtClean="0">
                          <a:solidFill>
                            <a:schemeClr val="tx1"/>
                          </a:solidFill>
                        </a:rPr>
                        <a:t>Приріст /</a:t>
                      </a:r>
                      <a:br>
                        <a:rPr lang="uk-UA" sz="2000" b="1" dirty="0" smtClean="0">
                          <a:solidFill>
                            <a:schemeClr val="tx1"/>
                          </a:solidFill>
                        </a:rPr>
                      </a:br>
                      <a:r>
                        <a:rPr lang="uk-UA" sz="2000" b="1" dirty="0" smtClean="0">
                          <a:solidFill>
                            <a:schemeClr val="tx1"/>
                          </a:solidFill>
                        </a:rPr>
                        <a:t>Скорочення</a:t>
                      </a:r>
                      <a:endParaRPr lang="ru-RU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dirty="0" smtClean="0"/>
                        <a:t>+669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dirty="0" smtClean="0"/>
                        <a:t>+309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dirty="0" smtClean="0"/>
                        <a:t>+162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dirty="0" smtClean="0"/>
                        <a:t>+72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dirty="0" smtClean="0"/>
                        <a:t>-365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dirty="0" smtClean="0"/>
                        <a:t>-529</a:t>
                      </a:r>
                      <a:endParaRPr lang="uk-UA" sz="2000" b="1" dirty="0" smtClean="0">
                        <a:solidFill>
                          <a:srgbClr val="FF0000"/>
                        </a:solidFill>
                      </a:endParaRPr>
                    </a:p>
                    <a:p>
                      <a:pPr algn="ctr"/>
                      <a:endParaRPr lang="uk-UA" sz="2000" dirty="0" smtClean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86934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42"/>
            <a:ext cx="10972800" cy="770391"/>
          </a:xfrm>
        </p:spPr>
        <p:txBody>
          <a:bodyPr/>
          <a:lstStyle/>
          <a:p>
            <a:r>
              <a:rPr lang="uk-UA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Завдання медичної галузі на 2020 рік</a:t>
            </a:r>
            <a:endParaRPr lang="uk-UA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217714" y="1582058"/>
            <a:ext cx="11132457" cy="4695026"/>
          </a:xfrm>
        </p:spPr>
        <p:txBody>
          <a:bodyPr>
            <a:normAutofit fontScale="77500" lnSpcReduction="20000"/>
          </a:bodyPr>
          <a:lstStyle/>
          <a:p>
            <a:pPr marL="514350" indent="-51435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uk-UA" dirty="0" smtClean="0">
                <a:solidFill>
                  <a:srgbClr val="002060"/>
                </a:solidFill>
              </a:rPr>
              <a:t>Надання </a:t>
            </a:r>
            <a:r>
              <a:rPr lang="uk-UA" dirty="0">
                <a:solidFill>
                  <a:srgbClr val="002060"/>
                </a:solidFill>
              </a:rPr>
              <a:t>якісних послуг за програмою медичних гарантій</a:t>
            </a:r>
          </a:p>
          <a:p>
            <a:pPr marL="514350" indent="-51435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uk-UA" dirty="0">
                <a:solidFill>
                  <a:srgbClr val="002060"/>
                </a:solidFill>
              </a:rPr>
              <a:t>Активна профілактика інфекційних та неінфекційних захворювань</a:t>
            </a:r>
          </a:p>
          <a:p>
            <a:pPr marL="514350" indent="-51435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uk-UA" dirty="0" smtClean="0">
                <a:solidFill>
                  <a:srgbClr val="002060"/>
                </a:solidFill>
              </a:rPr>
              <a:t>Зміна фінансування вторинної  ланки </a:t>
            </a:r>
            <a:r>
              <a:rPr lang="uk-UA" dirty="0">
                <a:solidFill>
                  <a:srgbClr val="002060"/>
                </a:solidFill>
              </a:rPr>
              <a:t>відповідно до медичної реформи</a:t>
            </a:r>
          </a:p>
          <a:p>
            <a:pPr marL="514350" indent="-51435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uk-UA" dirty="0">
                <a:solidFill>
                  <a:srgbClr val="002060"/>
                </a:solidFill>
              </a:rPr>
              <a:t>Розвиток кадрового потенціалу медичних закладів </a:t>
            </a:r>
            <a:r>
              <a:rPr lang="uk-UA" dirty="0" smtClean="0">
                <a:solidFill>
                  <a:srgbClr val="002060"/>
                </a:solidFill>
              </a:rPr>
              <a:t>міста</a:t>
            </a:r>
            <a:endParaRPr lang="uk-UA" dirty="0">
              <a:solidFill>
                <a:srgbClr val="002060"/>
              </a:solidFill>
            </a:endParaRPr>
          </a:p>
          <a:p>
            <a:pPr marL="514350" indent="-51435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uk-UA" dirty="0">
                <a:solidFill>
                  <a:srgbClr val="002060"/>
                </a:solidFill>
              </a:rPr>
              <a:t>Модернізація лікувально-діагностичної бази міських </a:t>
            </a:r>
            <a:r>
              <a:rPr lang="uk-UA" dirty="0" smtClean="0">
                <a:solidFill>
                  <a:srgbClr val="002060"/>
                </a:solidFill>
              </a:rPr>
              <a:t>лікарень</a:t>
            </a:r>
            <a:endParaRPr lang="uk-UA" dirty="0">
              <a:solidFill>
                <a:srgbClr val="002060"/>
              </a:solidFill>
            </a:endParaRPr>
          </a:p>
          <a:p>
            <a:pPr marL="514350" indent="-51435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uk-UA" dirty="0">
                <a:solidFill>
                  <a:srgbClr val="002060"/>
                </a:solidFill>
              </a:rPr>
              <a:t>Впровадження сучасних медичних технологій</a:t>
            </a:r>
          </a:p>
          <a:p>
            <a:pPr marL="514350" indent="-51435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uk-UA" dirty="0">
                <a:solidFill>
                  <a:srgbClr val="002060"/>
                </a:solidFill>
              </a:rPr>
              <a:t>Створення безпечних і комфортних умов для пацієнтів </a:t>
            </a:r>
          </a:p>
          <a:p>
            <a:pPr marL="514350" indent="-51435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uk-UA" dirty="0">
                <a:solidFill>
                  <a:schemeClr val="tx2">
                    <a:lumMod val="75000"/>
                  </a:schemeClr>
                </a:solidFill>
              </a:rPr>
              <a:t>Розвиток МКЛ </a:t>
            </a:r>
            <a:r>
              <a:rPr lang="uk-UA" dirty="0" smtClean="0">
                <a:solidFill>
                  <a:schemeClr val="tx2">
                    <a:lumMod val="75000"/>
                  </a:schemeClr>
                </a:solidFill>
              </a:rPr>
              <a:t>ШМД  та </a:t>
            </a:r>
            <a:r>
              <a:rPr lang="uk-UA" dirty="0" err="1" smtClean="0">
                <a:solidFill>
                  <a:schemeClr val="tx2">
                    <a:lumMod val="75000"/>
                  </a:schemeClr>
                </a:solidFill>
              </a:rPr>
              <a:t>ВРЦССП</a:t>
            </a:r>
            <a:r>
              <a:rPr lang="uk-UA" dirty="0" smtClean="0">
                <a:solidFill>
                  <a:schemeClr val="tx2">
                    <a:lumMod val="75000"/>
                  </a:schemeClr>
                </a:solidFill>
              </a:rPr>
              <a:t>  </a:t>
            </a:r>
            <a:r>
              <a:rPr lang="uk-UA" dirty="0">
                <a:solidFill>
                  <a:schemeClr val="tx2">
                    <a:lumMod val="75000"/>
                  </a:schemeClr>
                </a:solidFill>
              </a:rPr>
              <a:t>як </a:t>
            </a:r>
            <a:r>
              <a:rPr lang="uk-UA" dirty="0" smtClean="0">
                <a:solidFill>
                  <a:schemeClr val="tx2">
                    <a:lumMod val="75000"/>
                  </a:schemeClr>
                </a:solidFill>
              </a:rPr>
              <a:t>опорних лікарень госпітального округу.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7838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9421" y="-63375"/>
            <a:ext cx="11012032" cy="1171642"/>
          </a:xfrm>
        </p:spPr>
        <p:txBody>
          <a:bodyPr>
            <a:normAutofit/>
          </a:bodyPr>
          <a:lstStyle/>
          <a:p>
            <a:r>
              <a:rPr lang="uk-UA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Стратегічні цілі та завдання департаменту охорони здоров’я </a:t>
            </a:r>
            <a:br>
              <a:rPr lang="uk-UA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2019 році</a:t>
            </a:r>
            <a:endParaRPr lang="uk-UA" sz="3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414788" y="3831013"/>
            <a:ext cx="40378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uk-UA" b="1" dirty="0" smtClean="0">
                <a:solidFill>
                  <a:schemeClr val="tx2"/>
                </a:solidFill>
              </a:rPr>
              <a:t>Модернізація </a:t>
            </a:r>
            <a:r>
              <a:rPr lang="uk-UA" b="1" dirty="0">
                <a:solidFill>
                  <a:schemeClr val="tx2"/>
                </a:solidFill>
              </a:rPr>
              <a:t>лікувально-діагностичної та матеріально-технічної бази </a:t>
            </a:r>
            <a:r>
              <a:rPr lang="uk-UA" b="1" dirty="0" smtClean="0">
                <a:solidFill>
                  <a:schemeClr val="tx2"/>
                </a:solidFill>
              </a:rPr>
              <a:t>закладів охорони здоров’я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296982" y="945305"/>
            <a:ext cx="33161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dirty="0" smtClean="0">
                <a:solidFill>
                  <a:schemeClr val="tx2"/>
                </a:solidFill>
              </a:rPr>
              <a:t>Якісна та доступна медична допомога</a:t>
            </a:r>
            <a:endParaRPr lang="uk-UA" b="1" dirty="0">
              <a:solidFill>
                <a:schemeClr val="tx2"/>
              </a:solidFill>
            </a:endParaRPr>
          </a:p>
        </p:txBody>
      </p:sp>
      <p:pic>
        <p:nvPicPr>
          <p:cNvPr id="1030" name="Picture 6" descr="Картинки по запросу профілактика захворювань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565" y="1930776"/>
            <a:ext cx="3844707" cy="1900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860078" y="851973"/>
            <a:ext cx="325019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tx2"/>
                </a:solidFill>
              </a:rPr>
              <a:t>Пропаганда </a:t>
            </a:r>
            <a:r>
              <a:rPr lang="ru-RU" b="1" dirty="0">
                <a:solidFill>
                  <a:schemeClr val="tx2"/>
                </a:solidFill>
              </a:rPr>
              <a:t>здорового способу </a:t>
            </a:r>
            <a:r>
              <a:rPr lang="uk-UA" b="1" dirty="0" smtClean="0">
                <a:solidFill>
                  <a:schemeClr val="tx2"/>
                </a:solidFill>
              </a:rPr>
              <a:t>життя, збереження здоров'я, профілактика захворювань</a:t>
            </a:r>
            <a:endParaRPr lang="uk-UA" b="1" dirty="0">
              <a:solidFill>
                <a:schemeClr val="tx2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35248" y="3831013"/>
            <a:ext cx="31053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dirty="0" smtClean="0">
                <a:solidFill>
                  <a:schemeClr val="tx2"/>
                </a:solidFill>
              </a:rPr>
              <a:t>Виконання галузевих і місцевих медичних програм</a:t>
            </a:r>
            <a:endParaRPr lang="uk-UA" b="1" dirty="0">
              <a:solidFill>
                <a:schemeClr val="tx2"/>
              </a:solidFill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103" y="4477344"/>
            <a:ext cx="3754169" cy="2148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2977" y="1930775"/>
            <a:ext cx="3532720" cy="1942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7541788" y="884442"/>
            <a:ext cx="383841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dirty="0" smtClean="0">
                <a:solidFill>
                  <a:schemeClr val="tx2"/>
                </a:solidFill>
              </a:rPr>
              <a:t>Адаптація закладів охорони здоров'я відповідно до потреб міста в умовах реформування</a:t>
            </a:r>
            <a:endParaRPr lang="uk-UA" b="1" dirty="0">
              <a:solidFill>
                <a:schemeClr val="tx2"/>
              </a:solidFill>
            </a:endParaRPr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301" y="5031341"/>
            <a:ext cx="3225390" cy="1618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4187297" y="3969512"/>
            <a:ext cx="33535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dirty="0" smtClean="0">
                <a:solidFill>
                  <a:schemeClr val="tx2"/>
                </a:solidFill>
              </a:rPr>
              <a:t>Розвиток кадрового потенціалу</a:t>
            </a:r>
            <a:endParaRPr lang="uk-UA" b="1" dirty="0">
              <a:solidFill>
                <a:schemeClr val="tx2"/>
              </a:solidFill>
            </a:endParaRPr>
          </a:p>
        </p:txBody>
      </p:sp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6982" y="4477344"/>
            <a:ext cx="3385995" cy="2148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1492" y="1930776"/>
            <a:ext cx="3240296" cy="190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2774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861374" y="1926856"/>
            <a:ext cx="5374559" cy="2554545"/>
          </a:xfrm>
          <a:prstGeom prst="rect">
            <a:avLst/>
          </a:prstGeom>
          <a:noFill/>
          <a:ln w="31750">
            <a:noFill/>
          </a:ln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8000" b="1" i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Дякую за увагу!</a:t>
            </a:r>
            <a:endParaRPr lang="uk-UA" sz="8000" b="1" i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280" y="1569081"/>
            <a:ext cx="4897120" cy="5125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916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7178" y="526138"/>
            <a:ext cx="9985109" cy="838408"/>
          </a:xfrm>
        </p:spPr>
        <p:txBody>
          <a:bodyPr>
            <a:noAutofit/>
          </a:bodyPr>
          <a:lstStyle/>
          <a:p>
            <a:r>
              <a:rPr lang="uk-UA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Муніципальна галузь охорони здоров’я</a:t>
            </a:r>
            <a:br>
              <a:rPr lang="uk-UA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Вінницької міської ОТГ</a:t>
            </a:r>
            <a:endParaRPr lang="ru-RU" sz="4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918" y="3666672"/>
            <a:ext cx="4766972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83365" y="2536177"/>
            <a:ext cx="537659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err="1" smtClean="0">
                <a:solidFill>
                  <a:srgbClr val="0070C0"/>
                </a:solidFill>
              </a:rPr>
              <a:t>Первинного</a:t>
            </a:r>
            <a:r>
              <a:rPr lang="ru-RU" sz="2000" b="1" dirty="0" smtClean="0">
                <a:solidFill>
                  <a:srgbClr val="0070C0"/>
                </a:solidFill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</a:rPr>
              <a:t>рівня</a:t>
            </a:r>
            <a:r>
              <a:rPr lang="ru-RU" sz="2000" b="1" dirty="0">
                <a:solidFill>
                  <a:srgbClr val="0070C0"/>
                </a:solidFill>
              </a:rPr>
              <a:t> </a:t>
            </a:r>
            <a:r>
              <a:rPr lang="ru-RU" sz="2000" b="1" dirty="0" smtClean="0">
                <a:solidFill>
                  <a:srgbClr val="0070C0"/>
                </a:solidFill>
              </a:rPr>
              <a:t>– 5 </a:t>
            </a:r>
            <a:r>
              <a:rPr lang="ru-RU" sz="2000" b="1" dirty="0" err="1" smtClean="0">
                <a:solidFill>
                  <a:srgbClr val="0070C0"/>
                </a:solidFill>
              </a:rPr>
              <a:t>КНП</a:t>
            </a:r>
            <a:endParaRPr lang="ru-RU" sz="2000" b="1" dirty="0" smtClean="0">
              <a:solidFill>
                <a:srgbClr val="0070C0"/>
              </a:solidFill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uk-UA" b="1" dirty="0" smtClean="0">
                <a:solidFill>
                  <a:srgbClr val="FF0000"/>
                </a:solidFill>
              </a:rPr>
              <a:t>5</a:t>
            </a:r>
            <a:r>
              <a:rPr lang="uk-UA" dirty="0">
                <a:solidFill>
                  <a:prstClr val="black"/>
                </a:solidFill>
              </a:rPr>
              <a:t> </a:t>
            </a:r>
            <a:r>
              <a:rPr lang="uk-UA" dirty="0" smtClean="0">
                <a:solidFill>
                  <a:prstClr val="black"/>
                </a:solidFill>
              </a:rPr>
              <a:t>Центрів ПМСД (</a:t>
            </a:r>
            <a:r>
              <a:rPr lang="uk-UA" b="1" dirty="0" smtClean="0">
                <a:solidFill>
                  <a:srgbClr val="FF0000"/>
                </a:solidFill>
              </a:rPr>
              <a:t>32</a:t>
            </a:r>
            <a:r>
              <a:rPr lang="uk-UA" dirty="0" smtClean="0">
                <a:solidFill>
                  <a:prstClr val="black"/>
                </a:solidFill>
              </a:rPr>
              <a:t> </a:t>
            </a:r>
            <a:r>
              <a:rPr lang="uk-UA" dirty="0">
                <a:solidFill>
                  <a:prstClr val="black"/>
                </a:solidFill>
              </a:rPr>
              <a:t>амбулаторії ЗПСМ, в </a:t>
            </a:r>
            <a:r>
              <a:rPr lang="uk-UA" dirty="0" smtClean="0">
                <a:solidFill>
                  <a:prstClr val="black"/>
                </a:solidFill>
              </a:rPr>
              <a:t>тому числі </a:t>
            </a:r>
            <a:r>
              <a:rPr lang="uk-UA" b="1" dirty="0" smtClean="0">
                <a:solidFill>
                  <a:srgbClr val="FF0000"/>
                </a:solidFill>
              </a:rPr>
              <a:t>17</a:t>
            </a:r>
            <a:r>
              <a:rPr lang="uk-UA" dirty="0" smtClean="0">
                <a:solidFill>
                  <a:prstClr val="black"/>
                </a:solidFill>
              </a:rPr>
              <a:t> відокремлених).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83365" y="3861484"/>
            <a:ext cx="547260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b="1" dirty="0" smtClean="0">
                <a:solidFill>
                  <a:srgbClr val="0070C0"/>
                </a:solidFill>
              </a:rPr>
              <a:t>Вторинного рівня – 8 </a:t>
            </a:r>
            <a:r>
              <a:rPr lang="ru-RU" sz="2000" b="1" dirty="0" err="1" smtClean="0">
                <a:solidFill>
                  <a:srgbClr val="0070C0"/>
                </a:solidFill>
              </a:rPr>
              <a:t>КНП</a:t>
            </a:r>
            <a:endParaRPr lang="ru-RU" sz="2000" b="1" dirty="0" smtClean="0">
              <a:solidFill>
                <a:srgbClr val="0070C0"/>
              </a:solidFill>
            </a:endParaRPr>
          </a:p>
          <a:p>
            <a:pPr>
              <a:defRPr/>
            </a:pPr>
            <a:r>
              <a:rPr lang="uk-UA" kern="0" dirty="0" smtClean="0">
                <a:solidFill>
                  <a:prstClr val="black"/>
                </a:solidFill>
              </a:rPr>
              <a:t>3 лікарні, </a:t>
            </a:r>
            <a:r>
              <a:rPr lang="uk-UA" kern="0" dirty="0" err="1" smtClean="0">
                <a:solidFill>
                  <a:prstClr val="black"/>
                </a:solidFill>
              </a:rPr>
              <a:t>кардіоцентр</a:t>
            </a:r>
            <a:r>
              <a:rPr lang="uk-UA" kern="0" dirty="0" smtClean="0">
                <a:solidFill>
                  <a:prstClr val="black"/>
                </a:solidFill>
              </a:rPr>
              <a:t>, «Центр матері та дитини», 2 пологових будинки, стоматологічна поліклініка. </a:t>
            </a:r>
            <a:endParaRPr lang="uk-UA" b="1" dirty="0">
              <a:solidFill>
                <a:srgbClr val="0070C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84655" y="1611204"/>
            <a:ext cx="527800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uk-UA" sz="2400" b="1" kern="0" dirty="0" smtClean="0">
                <a:solidFill>
                  <a:srgbClr val="FF0000"/>
                </a:solidFill>
              </a:rPr>
              <a:t>16 </a:t>
            </a:r>
            <a:r>
              <a:rPr lang="uk-UA" sz="2400" kern="0" dirty="0" smtClean="0">
                <a:solidFill>
                  <a:srgbClr val="002060"/>
                </a:solidFill>
              </a:rPr>
              <a:t>муніципальних</a:t>
            </a:r>
            <a:r>
              <a:rPr lang="uk-UA" sz="2400" b="1" kern="0" dirty="0" smtClean="0">
                <a:solidFill>
                  <a:srgbClr val="002060"/>
                </a:solidFill>
              </a:rPr>
              <a:t> </a:t>
            </a:r>
            <a:r>
              <a:rPr lang="uk-UA" sz="2400" kern="0" dirty="0" smtClean="0">
                <a:solidFill>
                  <a:srgbClr val="002060"/>
                </a:solidFill>
              </a:rPr>
              <a:t>закладів охорони здоров’я (</a:t>
            </a:r>
            <a:r>
              <a:rPr lang="uk-UA" sz="2400" kern="0" dirty="0" err="1" smtClean="0">
                <a:solidFill>
                  <a:srgbClr val="002060"/>
                </a:solidFill>
              </a:rPr>
              <a:t>КНП</a:t>
            </a:r>
            <a:r>
              <a:rPr lang="uk-UA" sz="2400" kern="0" dirty="0" smtClean="0">
                <a:solidFill>
                  <a:srgbClr val="002060"/>
                </a:solidFill>
              </a:rPr>
              <a:t> та КП)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84655" y="5154914"/>
            <a:ext cx="5047136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b="1" dirty="0" smtClean="0">
                <a:solidFill>
                  <a:srgbClr val="0070C0"/>
                </a:solidFill>
              </a:rPr>
              <a:t>3 Міські комунальні підприємства</a:t>
            </a:r>
          </a:p>
          <a:p>
            <a:r>
              <a:rPr lang="uk-UA" dirty="0" smtClean="0">
                <a:solidFill>
                  <a:prstClr val="black"/>
                </a:solidFill>
              </a:rPr>
              <a:t>КП «Міський лікувально-діагностичний центр»</a:t>
            </a:r>
          </a:p>
          <a:p>
            <a:r>
              <a:rPr lang="uk-UA" dirty="0" smtClean="0">
                <a:solidFill>
                  <a:prstClr val="black"/>
                </a:solidFill>
              </a:rPr>
              <a:t>КП «Медичний стоматологічний центр»</a:t>
            </a:r>
          </a:p>
          <a:p>
            <a:r>
              <a:rPr lang="uk-UA" dirty="0" smtClean="0">
                <a:solidFill>
                  <a:prstClr val="black"/>
                </a:solidFill>
              </a:rPr>
              <a:t>КП «Вінницька міська аптека».</a:t>
            </a:r>
            <a:endParaRPr lang="uk-UA" dirty="0">
              <a:solidFill>
                <a:prstClr val="black"/>
              </a:solidFill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918" y="4933957"/>
            <a:ext cx="4766972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Скругленный прямоугольник 10"/>
          <p:cNvSpPr/>
          <p:nvPr/>
        </p:nvSpPr>
        <p:spPr>
          <a:xfrm>
            <a:off x="6241143" y="1588219"/>
            <a:ext cx="4847771" cy="2475781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uk-UA" sz="2000" b="1" dirty="0" smtClean="0">
                <a:solidFill>
                  <a:srgbClr val="002060"/>
                </a:solidFill>
              </a:rPr>
              <a:t>ВСЬОГО</a:t>
            </a:r>
            <a:r>
              <a:rPr lang="uk-UA" sz="2000" b="1" dirty="0" smtClean="0">
                <a:solidFill>
                  <a:srgbClr val="FF0000"/>
                </a:solidFill>
              </a:rPr>
              <a:t> 4 280 </a:t>
            </a:r>
            <a:r>
              <a:rPr lang="uk-UA" sz="2000" dirty="0" smtClean="0">
                <a:solidFill>
                  <a:srgbClr val="002060"/>
                </a:solidFill>
              </a:rPr>
              <a:t>працівників, </a:t>
            </a:r>
            <a:r>
              <a:rPr lang="uk-UA" sz="2000" dirty="0">
                <a:solidFill>
                  <a:srgbClr val="002060"/>
                </a:solidFill>
              </a:rPr>
              <a:t>з них : </a:t>
            </a:r>
          </a:p>
          <a:p>
            <a:r>
              <a:rPr lang="uk-UA" sz="2000" b="1" dirty="0" smtClean="0">
                <a:solidFill>
                  <a:srgbClr val="FF0000"/>
                </a:solidFill>
              </a:rPr>
              <a:t>      1 201 </a:t>
            </a:r>
            <a:r>
              <a:rPr lang="uk-UA" sz="2000" dirty="0" smtClean="0">
                <a:solidFill>
                  <a:srgbClr val="002060"/>
                </a:solidFill>
              </a:rPr>
              <a:t>лікар </a:t>
            </a:r>
            <a:r>
              <a:rPr lang="uk-UA" sz="2000" dirty="0">
                <a:solidFill>
                  <a:srgbClr val="002060"/>
                </a:solidFill>
              </a:rPr>
              <a:t>(28%), </a:t>
            </a:r>
            <a:endParaRPr lang="uk-UA" sz="2000" dirty="0" smtClean="0">
              <a:solidFill>
                <a:srgbClr val="002060"/>
              </a:solidFill>
            </a:endParaRPr>
          </a:p>
          <a:p>
            <a:r>
              <a:rPr lang="uk-UA" sz="2000" b="1" dirty="0" smtClean="0">
                <a:solidFill>
                  <a:srgbClr val="FF0000"/>
                </a:solidFill>
              </a:rPr>
              <a:t>      1 704  </a:t>
            </a:r>
            <a:r>
              <a:rPr lang="uk-UA" sz="2000" dirty="0" smtClean="0">
                <a:solidFill>
                  <a:srgbClr val="002060"/>
                </a:solidFill>
              </a:rPr>
              <a:t> медичних сестер (40%),</a:t>
            </a:r>
            <a:endParaRPr lang="uk-UA" sz="2000" dirty="0">
              <a:solidFill>
                <a:srgbClr val="002060"/>
              </a:solidFill>
            </a:endParaRPr>
          </a:p>
          <a:p>
            <a:r>
              <a:rPr lang="uk-UA" sz="2000" dirty="0">
                <a:solidFill>
                  <a:srgbClr val="002060"/>
                </a:solidFill>
              </a:rPr>
              <a:t>в тому числі : </a:t>
            </a:r>
            <a:r>
              <a:rPr lang="uk-UA" sz="2000" dirty="0" smtClean="0">
                <a:solidFill>
                  <a:srgbClr val="002060"/>
                </a:solidFill>
              </a:rPr>
              <a:t> </a:t>
            </a:r>
            <a:r>
              <a:rPr lang="uk-UA" sz="2000" b="1" dirty="0" smtClean="0">
                <a:solidFill>
                  <a:srgbClr val="FF0000"/>
                </a:solidFill>
              </a:rPr>
              <a:t>1063</a:t>
            </a:r>
            <a:r>
              <a:rPr lang="uk-UA" sz="2000" dirty="0" smtClean="0">
                <a:solidFill>
                  <a:prstClr val="black"/>
                </a:solidFill>
              </a:rPr>
              <a:t>  </a:t>
            </a:r>
            <a:r>
              <a:rPr lang="uk-UA" sz="2000" dirty="0" smtClean="0">
                <a:solidFill>
                  <a:srgbClr val="002060"/>
                </a:solidFill>
              </a:rPr>
              <a:t>працівники </a:t>
            </a:r>
            <a:br>
              <a:rPr lang="uk-UA" sz="2000" dirty="0" smtClean="0">
                <a:solidFill>
                  <a:srgbClr val="002060"/>
                </a:solidFill>
              </a:rPr>
            </a:br>
            <a:r>
              <a:rPr lang="uk-UA" sz="2000" u="sng" dirty="0" smtClean="0">
                <a:solidFill>
                  <a:srgbClr val="002060"/>
                </a:solidFill>
              </a:rPr>
              <a:t>на </a:t>
            </a:r>
            <a:r>
              <a:rPr lang="uk-UA" sz="2000" u="sng" dirty="0">
                <a:solidFill>
                  <a:srgbClr val="002060"/>
                </a:solidFill>
              </a:rPr>
              <a:t>первинному рівні</a:t>
            </a:r>
            <a:r>
              <a:rPr lang="uk-UA" sz="2000" dirty="0">
                <a:solidFill>
                  <a:srgbClr val="002060"/>
                </a:solidFill>
              </a:rPr>
              <a:t>, з них: </a:t>
            </a:r>
          </a:p>
          <a:p>
            <a:r>
              <a:rPr lang="uk-UA" sz="2000" b="1" dirty="0" smtClean="0">
                <a:solidFill>
                  <a:srgbClr val="FF0000"/>
                </a:solidFill>
              </a:rPr>
              <a:t>         322</a:t>
            </a:r>
            <a:r>
              <a:rPr lang="uk-UA" sz="2000" dirty="0" smtClean="0">
                <a:solidFill>
                  <a:prstClr val="black"/>
                </a:solidFill>
              </a:rPr>
              <a:t> </a:t>
            </a:r>
            <a:r>
              <a:rPr lang="uk-UA" sz="2000" dirty="0" smtClean="0">
                <a:solidFill>
                  <a:srgbClr val="002060"/>
                </a:solidFill>
              </a:rPr>
              <a:t>лікаря </a:t>
            </a:r>
            <a:r>
              <a:rPr lang="uk-UA" sz="2000" dirty="0">
                <a:solidFill>
                  <a:srgbClr val="002060"/>
                </a:solidFill>
              </a:rPr>
              <a:t>(</a:t>
            </a:r>
            <a:r>
              <a:rPr lang="uk-UA" sz="2000" dirty="0" smtClean="0">
                <a:solidFill>
                  <a:srgbClr val="002060"/>
                </a:solidFill>
              </a:rPr>
              <a:t>30%), </a:t>
            </a:r>
            <a:endParaRPr lang="uk-UA" sz="2000" dirty="0">
              <a:solidFill>
                <a:srgbClr val="002060"/>
              </a:solidFill>
            </a:endParaRPr>
          </a:p>
          <a:p>
            <a:r>
              <a:rPr lang="uk-UA" sz="2000" b="1" dirty="0" smtClean="0">
                <a:solidFill>
                  <a:srgbClr val="FF0000"/>
                </a:solidFill>
              </a:rPr>
              <a:t>         469</a:t>
            </a:r>
            <a:r>
              <a:rPr lang="uk-UA" sz="2000" dirty="0" smtClean="0">
                <a:solidFill>
                  <a:prstClr val="black"/>
                </a:solidFill>
              </a:rPr>
              <a:t> </a:t>
            </a:r>
            <a:r>
              <a:rPr lang="uk-UA" sz="2000" dirty="0" smtClean="0">
                <a:solidFill>
                  <a:srgbClr val="002060"/>
                </a:solidFill>
              </a:rPr>
              <a:t>медичних сестер </a:t>
            </a:r>
            <a:r>
              <a:rPr lang="uk-UA" sz="2000" dirty="0">
                <a:solidFill>
                  <a:srgbClr val="002060"/>
                </a:solidFill>
              </a:rPr>
              <a:t>(44%) 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241143" y="5931195"/>
            <a:ext cx="4847771" cy="6731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spc="8" dirty="0">
                <a:solidFill>
                  <a:srgbClr val="FF0000"/>
                </a:solidFill>
                <a:ea typeface="Times New Roman"/>
                <a:cs typeface="Calibri"/>
              </a:rPr>
              <a:t>491,75</a:t>
            </a:r>
            <a:r>
              <a:rPr lang="uk-UA" sz="2000" spc="8" dirty="0">
                <a:solidFill>
                  <a:prstClr val="black"/>
                </a:solidFill>
                <a:ea typeface="Times New Roman"/>
                <a:cs typeface="Calibri"/>
              </a:rPr>
              <a:t> </a:t>
            </a:r>
            <a:r>
              <a:rPr lang="ru-RU" sz="2000" spc="8" dirty="0" err="1">
                <a:solidFill>
                  <a:srgbClr val="002060"/>
                </a:solidFill>
                <a:ea typeface="Times New Roman"/>
                <a:cs typeface="Calibri"/>
              </a:rPr>
              <a:t>штатних</a:t>
            </a:r>
            <a:r>
              <a:rPr lang="ru-RU" sz="2000" spc="8" dirty="0">
                <a:solidFill>
                  <a:srgbClr val="002060"/>
                </a:solidFill>
                <a:ea typeface="Times New Roman"/>
                <a:cs typeface="Calibri"/>
              </a:rPr>
              <a:t> посад </a:t>
            </a:r>
            <a:r>
              <a:rPr lang="ru-RU" sz="2000" spc="8" dirty="0" err="1">
                <a:solidFill>
                  <a:srgbClr val="002060"/>
                </a:solidFill>
                <a:ea typeface="Times New Roman"/>
                <a:cs typeface="Calibri"/>
              </a:rPr>
              <a:t>працівників</a:t>
            </a:r>
            <a:r>
              <a:rPr lang="ru-RU" sz="2000" spc="8" dirty="0">
                <a:solidFill>
                  <a:prstClr val="black"/>
                </a:solidFill>
                <a:ea typeface="Times New Roman"/>
                <a:cs typeface="Calibri"/>
              </a:rPr>
              <a:t> </a:t>
            </a:r>
            <a:r>
              <a:rPr lang="ru-RU" sz="2000" spc="8" dirty="0" smtClean="0">
                <a:solidFill>
                  <a:prstClr val="black"/>
                </a:solidFill>
                <a:ea typeface="Times New Roman"/>
                <a:cs typeface="Calibri"/>
              </a:rPr>
              <a:t/>
            </a:r>
            <a:br>
              <a:rPr lang="ru-RU" sz="2000" spc="8" dirty="0" smtClean="0">
                <a:solidFill>
                  <a:prstClr val="black"/>
                </a:solidFill>
                <a:ea typeface="Times New Roman"/>
                <a:cs typeface="Calibri"/>
              </a:rPr>
            </a:br>
            <a:r>
              <a:rPr lang="uk-UA" sz="2000" b="1" spc="8" dirty="0" smtClean="0">
                <a:solidFill>
                  <a:srgbClr val="FF0000"/>
                </a:solidFill>
                <a:ea typeface="Times New Roman"/>
                <a:cs typeface="Calibri"/>
              </a:rPr>
              <a:t>(</a:t>
            </a:r>
            <a:r>
              <a:rPr lang="uk-UA" sz="2000" b="1" spc="8" dirty="0">
                <a:solidFill>
                  <a:srgbClr val="FF0000"/>
                </a:solidFill>
                <a:ea typeface="Times New Roman"/>
                <a:cs typeface="Calibri"/>
              </a:rPr>
              <a:t>10%)</a:t>
            </a:r>
            <a:r>
              <a:rPr lang="uk-UA" sz="2000" dirty="0">
                <a:solidFill>
                  <a:prstClr val="black"/>
                </a:solidFill>
              </a:rPr>
              <a:t> </a:t>
            </a:r>
            <a:r>
              <a:rPr lang="uk-UA" sz="2000" dirty="0" smtClean="0">
                <a:solidFill>
                  <a:srgbClr val="002060"/>
                </a:solidFill>
              </a:rPr>
              <a:t>н</a:t>
            </a:r>
            <a:r>
              <a:rPr lang="ru-RU" sz="2000" spc="8" dirty="0">
                <a:solidFill>
                  <a:srgbClr val="002060"/>
                </a:solidFill>
                <a:ea typeface="Times New Roman"/>
                <a:cs typeface="Calibri"/>
              </a:rPr>
              <a:t>е укомплектовано </a:t>
            </a:r>
            <a:endParaRPr lang="uk-UA" sz="2000" dirty="0">
              <a:solidFill>
                <a:srgbClr val="002060"/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6241142" y="4338537"/>
            <a:ext cx="4847771" cy="1307902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FF0000"/>
                </a:solidFill>
              </a:rPr>
              <a:t>70% </a:t>
            </a:r>
            <a:r>
              <a:rPr lang="ru-RU" sz="2000" dirty="0" err="1">
                <a:solidFill>
                  <a:srgbClr val="002060"/>
                </a:solidFill>
              </a:rPr>
              <a:t>лікарів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мають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кваліфікаційну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категорію</a:t>
            </a:r>
            <a:endParaRPr lang="ru-RU" sz="2000" dirty="0">
              <a:solidFill>
                <a:srgbClr val="002060"/>
              </a:solidFill>
            </a:endParaRPr>
          </a:p>
          <a:p>
            <a:pPr algn="ctr"/>
            <a:r>
              <a:rPr lang="uk-UA" sz="2000" b="1" dirty="0">
                <a:solidFill>
                  <a:srgbClr val="FF0000"/>
                </a:solidFill>
              </a:rPr>
              <a:t>38% - </a:t>
            </a:r>
            <a:r>
              <a:rPr lang="uk-UA" sz="2000" dirty="0" smtClean="0">
                <a:solidFill>
                  <a:srgbClr val="002060"/>
                </a:solidFill>
              </a:rPr>
              <a:t>вищу,</a:t>
            </a:r>
            <a:r>
              <a:rPr lang="uk-UA" sz="2000" dirty="0" smtClean="0">
                <a:solidFill>
                  <a:prstClr val="black"/>
                </a:solidFill>
              </a:rPr>
              <a:t> </a:t>
            </a:r>
            <a:r>
              <a:rPr lang="uk-UA" sz="2000" b="1" dirty="0">
                <a:solidFill>
                  <a:srgbClr val="FF0000"/>
                </a:solidFill>
              </a:rPr>
              <a:t>22</a:t>
            </a:r>
            <a:r>
              <a:rPr lang="uk-UA" sz="2000" b="1" dirty="0" smtClean="0">
                <a:solidFill>
                  <a:srgbClr val="FF0000"/>
                </a:solidFill>
              </a:rPr>
              <a:t>% - </a:t>
            </a:r>
            <a:r>
              <a:rPr lang="uk-UA" sz="2000" dirty="0" smtClean="0">
                <a:solidFill>
                  <a:srgbClr val="002060"/>
                </a:solidFill>
              </a:rPr>
              <a:t>першу</a:t>
            </a:r>
            <a:r>
              <a:rPr lang="uk-UA" sz="2000" dirty="0" smtClean="0">
                <a:solidFill>
                  <a:prstClr val="black"/>
                </a:solidFill>
              </a:rPr>
              <a:t>, </a:t>
            </a:r>
            <a:r>
              <a:rPr lang="uk-UA" sz="2000" b="1" dirty="0">
                <a:solidFill>
                  <a:srgbClr val="FF0000"/>
                </a:solidFill>
              </a:rPr>
              <a:t>10</a:t>
            </a:r>
            <a:r>
              <a:rPr lang="uk-UA" sz="2000" b="1" dirty="0" smtClean="0">
                <a:solidFill>
                  <a:srgbClr val="FF0000"/>
                </a:solidFill>
              </a:rPr>
              <a:t>% - </a:t>
            </a:r>
            <a:r>
              <a:rPr lang="uk-UA" sz="2000" dirty="0" smtClean="0">
                <a:solidFill>
                  <a:srgbClr val="002060"/>
                </a:solidFill>
              </a:rPr>
              <a:t>другу</a:t>
            </a:r>
            <a:endParaRPr lang="uk-UA" sz="2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3286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99457" y="274638"/>
            <a:ext cx="8632606" cy="778098"/>
          </a:xfrm>
        </p:spPr>
        <p:txBody>
          <a:bodyPr>
            <a:noAutofit/>
          </a:bodyPr>
          <a:lstStyle/>
          <a:p>
            <a:r>
              <a:rPr lang="uk-UA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Населення Вінницької міської ОТГ</a:t>
            </a:r>
            <a:endParaRPr lang="ru-RU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09130" y="1014825"/>
            <a:ext cx="7228024" cy="89250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2000" b="1" dirty="0">
                <a:solidFill>
                  <a:srgbClr val="0070C0"/>
                </a:solidFill>
              </a:rPr>
              <a:t>м</a:t>
            </a:r>
            <a:r>
              <a:rPr lang="uk-UA" sz="2000" b="1" dirty="0" smtClean="0">
                <a:solidFill>
                  <a:srgbClr val="0070C0"/>
                </a:solidFill>
              </a:rPr>
              <a:t>. ВІННИЦЯ та смт. ДЕСНА</a:t>
            </a:r>
            <a:r>
              <a:rPr lang="uk-UA" sz="2000" dirty="0" smtClean="0">
                <a:solidFill>
                  <a:srgbClr val="0070C0"/>
                </a:solidFill>
              </a:rPr>
              <a:t>  </a:t>
            </a:r>
            <a:r>
              <a:rPr lang="uk-UA" sz="2000" b="1" dirty="0" smtClean="0">
                <a:solidFill>
                  <a:srgbClr val="FF0000"/>
                </a:solidFill>
              </a:rPr>
              <a:t>369 </a:t>
            </a:r>
            <a:r>
              <a:rPr lang="uk-UA" sz="2000" b="1" dirty="0" err="1" smtClean="0">
                <a:solidFill>
                  <a:srgbClr val="FF0000"/>
                </a:solidFill>
              </a:rPr>
              <a:t>тис.осіб</a:t>
            </a:r>
            <a:endParaRPr lang="uk-UA" sz="2000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uk-UA" sz="2000" dirty="0" smtClean="0"/>
          </a:p>
          <a:p>
            <a:endParaRPr lang="uk-UA" dirty="0" smtClean="0"/>
          </a:p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565" y="3454990"/>
            <a:ext cx="10636235" cy="102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6640508" y="1945292"/>
            <a:ext cx="446292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18</a:t>
            </a:r>
            <a:r>
              <a:rPr lang="ru-RU" b="1" dirty="0" smtClean="0">
                <a:solidFill>
                  <a:srgbClr val="FF0000"/>
                </a:solidFill>
              </a:rPr>
              <a:t>%</a:t>
            </a:r>
            <a:r>
              <a:rPr lang="ru-RU" dirty="0" smtClean="0">
                <a:solidFill>
                  <a:prstClr val="black"/>
                </a:solidFill>
              </a:rPr>
              <a:t> - </a:t>
            </a:r>
            <a:r>
              <a:rPr lang="ru-RU" dirty="0" err="1" smtClean="0">
                <a:solidFill>
                  <a:prstClr val="black"/>
                </a:solidFill>
              </a:rPr>
              <a:t>діти</a:t>
            </a:r>
            <a:r>
              <a:rPr lang="ru-RU" dirty="0" smtClean="0">
                <a:solidFill>
                  <a:prstClr val="black"/>
                </a:solidFill>
              </a:rPr>
              <a:t> </a:t>
            </a:r>
            <a:r>
              <a:rPr lang="ru-RU" b="1" dirty="0" smtClean="0">
                <a:solidFill>
                  <a:srgbClr val="FF0000"/>
                </a:solidFill>
              </a:rPr>
              <a:t>68 тис.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62%</a:t>
            </a:r>
            <a:r>
              <a:rPr lang="ru-RU" dirty="0" smtClean="0">
                <a:solidFill>
                  <a:prstClr val="black"/>
                </a:solidFill>
              </a:rPr>
              <a:t> - </a:t>
            </a:r>
            <a:r>
              <a:rPr lang="ru-RU" dirty="0" err="1" smtClean="0">
                <a:solidFill>
                  <a:prstClr val="black"/>
                </a:solidFill>
              </a:rPr>
              <a:t>дорослі</a:t>
            </a:r>
            <a:r>
              <a:rPr lang="ru-RU" dirty="0" smtClean="0">
                <a:solidFill>
                  <a:prstClr val="black"/>
                </a:solidFill>
              </a:rPr>
              <a:t> </a:t>
            </a:r>
            <a:r>
              <a:rPr lang="ru-RU" dirty="0" err="1" smtClean="0">
                <a:solidFill>
                  <a:prstClr val="black"/>
                </a:solidFill>
              </a:rPr>
              <a:t>працездатного</a:t>
            </a:r>
            <a:r>
              <a:rPr lang="ru-RU" dirty="0" smtClean="0">
                <a:solidFill>
                  <a:prstClr val="black"/>
                </a:solidFill>
              </a:rPr>
              <a:t> </a:t>
            </a:r>
            <a:r>
              <a:rPr lang="ru-RU" dirty="0" err="1" smtClean="0">
                <a:solidFill>
                  <a:prstClr val="black"/>
                </a:solidFill>
              </a:rPr>
              <a:t>віку</a:t>
            </a:r>
            <a:r>
              <a:rPr lang="ru-RU" dirty="0">
                <a:solidFill>
                  <a:prstClr val="black"/>
                </a:solidFill>
              </a:rPr>
              <a:t> </a:t>
            </a:r>
            <a:r>
              <a:rPr lang="ru-RU" b="1" dirty="0" smtClean="0">
                <a:solidFill>
                  <a:srgbClr val="FF0000"/>
                </a:solidFill>
              </a:rPr>
              <a:t>250 тис.</a:t>
            </a:r>
            <a:endParaRPr lang="ru-RU" b="1" dirty="0" smtClean="0">
              <a:solidFill>
                <a:srgbClr val="0070C0"/>
              </a:solidFill>
            </a:endParaRPr>
          </a:p>
          <a:p>
            <a:r>
              <a:rPr lang="ru-RU" b="1" dirty="0" smtClean="0">
                <a:solidFill>
                  <a:srgbClr val="FF0000"/>
                </a:solidFill>
              </a:rPr>
              <a:t>20%</a:t>
            </a:r>
            <a:r>
              <a:rPr lang="ru-RU" dirty="0" smtClean="0">
                <a:solidFill>
                  <a:prstClr val="black"/>
                </a:solidFill>
              </a:rPr>
              <a:t> - старше </a:t>
            </a:r>
            <a:r>
              <a:rPr lang="ru-RU" dirty="0" err="1">
                <a:solidFill>
                  <a:prstClr val="black"/>
                </a:solidFill>
              </a:rPr>
              <a:t>працездатного</a:t>
            </a:r>
            <a:r>
              <a:rPr lang="ru-RU" dirty="0">
                <a:solidFill>
                  <a:prstClr val="black"/>
                </a:solidFill>
              </a:rPr>
              <a:t> </a:t>
            </a:r>
            <a:r>
              <a:rPr lang="ru-RU" dirty="0" err="1" smtClean="0">
                <a:solidFill>
                  <a:prstClr val="black"/>
                </a:solidFill>
              </a:rPr>
              <a:t>віку</a:t>
            </a:r>
            <a:r>
              <a:rPr lang="ru-RU" dirty="0" smtClean="0">
                <a:solidFill>
                  <a:prstClr val="black"/>
                </a:solidFill>
              </a:rPr>
              <a:t> </a:t>
            </a:r>
            <a:r>
              <a:rPr lang="ru-RU" b="1" dirty="0" smtClean="0">
                <a:solidFill>
                  <a:srgbClr val="FF0000"/>
                </a:solidFill>
              </a:rPr>
              <a:t>51 тис.</a:t>
            </a:r>
            <a:endParaRPr lang="ru-RU" b="1" dirty="0" smtClean="0">
              <a:solidFill>
                <a:srgbClr val="0070C0"/>
              </a:solidFill>
            </a:endParaRPr>
          </a:p>
        </p:txBody>
      </p:sp>
      <p:graphicFrame>
        <p:nvGraphicFramePr>
          <p:cNvPr id="7" name="Діаграма 3"/>
          <p:cNvGraphicFramePr/>
          <p:nvPr>
            <p:extLst>
              <p:ext uri="{D42A27DB-BD31-4B8C-83A1-F6EECF244321}">
                <p14:modId xmlns:p14="http://schemas.microsoft.com/office/powerpoint/2010/main" val="3836331419"/>
              </p:ext>
            </p:extLst>
          </p:nvPr>
        </p:nvGraphicFramePr>
        <p:xfrm>
          <a:off x="876312" y="1851991"/>
          <a:ext cx="4162445" cy="16182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335406" y="1556792"/>
            <a:ext cx="19666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err="1">
                <a:solidFill>
                  <a:srgbClr val="0070C0"/>
                </a:solidFill>
              </a:rPr>
              <a:t>Розподіл</a:t>
            </a:r>
            <a:r>
              <a:rPr lang="ru-RU" b="1" dirty="0">
                <a:solidFill>
                  <a:srgbClr val="0070C0"/>
                </a:solidFill>
              </a:rPr>
              <a:t> за </a:t>
            </a:r>
            <a:r>
              <a:rPr lang="ru-RU" b="1" dirty="0" err="1">
                <a:solidFill>
                  <a:srgbClr val="0070C0"/>
                </a:solidFill>
              </a:rPr>
              <a:t>віком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36612" y="3717032"/>
            <a:ext cx="20499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err="1" smtClean="0">
                <a:solidFill>
                  <a:srgbClr val="0070C0"/>
                </a:solidFill>
              </a:rPr>
              <a:t>Розподіл</a:t>
            </a:r>
            <a:r>
              <a:rPr lang="ru-RU" b="1" dirty="0" smtClean="0">
                <a:solidFill>
                  <a:srgbClr val="0070C0"/>
                </a:solidFill>
              </a:rPr>
              <a:t> за </a:t>
            </a:r>
            <a:r>
              <a:rPr lang="ru-RU" b="1" dirty="0" err="1" smtClean="0">
                <a:solidFill>
                  <a:srgbClr val="0070C0"/>
                </a:solidFill>
              </a:rPr>
              <a:t>статтю</a:t>
            </a:r>
            <a:endParaRPr lang="ru-RU" b="1" dirty="0">
              <a:solidFill>
                <a:srgbClr val="0070C0"/>
              </a:solidFill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323" y="4005133"/>
            <a:ext cx="3298822" cy="2381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4079777" y="4098861"/>
            <a:ext cx="326436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46% </a:t>
            </a:r>
            <a:r>
              <a:rPr lang="ru-RU" dirty="0" err="1" smtClean="0">
                <a:solidFill>
                  <a:prstClr val="black"/>
                </a:solidFill>
              </a:rPr>
              <a:t>чоловіки</a:t>
            </a:r>
            <a:r>
              <a:rPr lang="ru-RU" dirty="0" smtClean="0">
                <a:solidFill>
                  <a:prstClr val="black"/>
                </a:solidFill>
              </a:rPr>
              <a:t> </a:t>
            </a:r>
            <a:r>
              <a:rPr lang="ru-RU" b="1" dirty="0" smtClean="0">
                <a:solidFill>
                  <a:srgbClr val="FF0000"/>
                </a:solidFill>
              </a:rPr>
              <a:t>168 тис.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54% </a:t>
            </a:r>
            <a:r>
              <a:rPr lang="ru-RU" dirty="0" err="1" smtClean="0">
                <a:solidFill>
                  <a:prstClr val="black"/>
                </a:solidFill>
              </a:rPr>
              <a:t>жінки</a:t>
            </a:r>
            <a:r>
              <a:rPr lang="ru-RU" dirty="0" smtClean="0">
                <a:solidFill>
                  <a:prstClr val="black"/>
                </a:solidFill>
              </a:rPr>
              <a:t> </a:t>
            </a:r>
            <a:r>
              <a:rPr lang="ru-RU" b="1" dirty="0" smtClean="0">
                <a:solidFill>
                  <a:srgbClr val="FF0000"/>
                </a:solidFill>
              </a:rPr>
              <a:t>201 тис. </a:t>
            </a:r>
            <a:endParaRPr lang="ru-RU" b="1" dirty="0">
              <a:solidFill>
                <a:srgbClr val="FF0000"/>
              </a:solidFill>
            </a:endParaRPr>
          </a:p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745771" y="3827891"/>
            <a:ext cx="4009315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b="1" dirty="0" smtClean="0">
                <a:solidFill>
                  <a:srgbClr val="0070C0"/>
                </a:solidFill>
              </a:rPr>
              <a:t>Демографічне навантаження</a:t>
            </a:r>
          </a:p>
          <a:p>
            <a:endParaRPr lang="ru-RU" sz="2000" b="1" dirty="0">
              <a:solidFill>
                <a:srgbClr val="0070C0"/>
              </a:solidFill>
            </a:endParaRPr>
          </a:p>
          <a:p>
            <a:r>
              <a:rPr lang="uk-UA" sz="2000" dirty="0" smtClean="0">
                <a:solidFill>
                  <a:prstClr val="black"/>
                </a:solidFill>
              </a:rPr>
              <a:t>На </a:t>
            </a:r>
            <a:r>
              <a:rPr lang="uk-UA" sz="2000" dirty="0">
                <a:solidFill>
                  <a:srgbClr val="FF0000"/>
                </a:solidFill>
              </a:rPr>
              <a:t>1000 осіб </a:t>
            </a:r>
            <a:r>
              <a:rPr lang="uk-UA" sz="2000" dirty="0">
                <a:solidFill>
                  <a:prstClr val="black"/>
                </a:solidFill>
              </a:rPr>
              <a:t>працездатного віку - </a:t>
            </a:r>
            <a:r>
              <a:rPr lang="uk-UA" sz="2000" dirty="0" smtClean="0">
                <a:solidFill>
                  <a:srgbClr val="FF0000"/>
                </a:solidFill>
              </a:rPr>
              <a:t>600 </a:t>
            </a:r>
            <a:r>
              <a:rPr lang="uk-UA" sz="2000" dirty="0">
                <a:solidFill>
                  <a:srgbClr val="FF0000"/>
                </a:solidFill>
              </a:rPr>
              <a:t>осіб </a:t>
            </a:r>
            <a:r>
              <a:rPr lang="uk-UA" sz="2000" dirty="0">
                <a:solidFill>
                  <a:prstClr val="black"/>
                </a:solidFill>
              </a:rPr>
              <a:t>дітей та пенсіонерів</a:t>
            </a:r>
            <a:endParaRPr lang="ru-RU" sz="2000" dirty="0">
              <a:solidFill>
                <a:prstClr val="black"/>
              </a:solidFill>
            </a:endParaRPr>
          </a:p>
          <a:p>
            <a:endParaRPr lang="ru-RU" sz="2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73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23702" y="112994"/>
            <a:ext cx="9544595" cy="995897"/>
          </a:xfrm>
        </p:spPr>
        <p:txBody>
          <a:bodyPr>
            <a:noAutofit/>
          </a:bodyPr>
          <a:lstStyle/>
          <a:p>
            <a:r>
              <a:rPr lang="uk-UA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Реформування первинного рівня</a:t>
            </a:r>
            <a:endParaRPr lang="ru-RU" sz="4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86440" y="3123313"/>
            <a:ext cx="2419120" cy="147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кутник 6"/>
          <p:cNvSpPr/>
          <p:nvPr/>
        </p:nvSpPr>
        <p:spPr>
          <a:xfrm>
            <a:off x="365761" y="1641572"/>
            <a:ext cx="551252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1600" b="1" kern="0" dirty="0">
                <a:solidFill>
                  <a:srgbClr val="002060"/>
                </a:solidFill>
              </a:rPr>
              <a:t>Автономізація</a:t>
            </a:r>
            <a:r>
              <a:rPr lang="uk-UA" sz="1600" kern="0" dirty="0">
                <a:solidFill>
                  <a:srgbClr val="002060"/>
                </a:solidFill>
              </a:rPr>
              <a:t> Центрів ПМСД шляхом реорганізації в КНП </a:t>
            </a:r>
          </a:p>
          <a:p>
            <a:pPr algn="just"/>
            <a:endParaRPr lang="uk-UA" sz="1600" b="1" kern="0" dirty="0" smtClean="0">
              <a:solidFill>
                <a:srgbClr val="002060"/>
              </a:solidFill>
            </a:endParaRPr>
          </a:p>
          <a:p>
            <a:pPr algn="just"/>
            <a:r>
              <a:rPr lang="uk-UA" sz="1600" b="1" kern="0" dirty="0" smtClean="0">
                <a:solidFill>
                  <a:srgbClr val="002060"/>
                </a:solidFill>
              </a:rPr>
              <a:t>Інтеграція</a:t>
            </a:r>
            <a:r>
              <a:rPr lang="ru-RU" sz="1600" kern="0" dirty="0" smtClean="0">
                <a:solidFill>
                  <a:srgbClr val="002060"/>
                </a:solidFill>
              </a:rPr>
              <a:t> </a:t>
            </a:r>
            <a:r>
              <a:rPr lang="ru-RU" sz="1600" kern="0" dirty="0">
                <a:solidFill>
                  <a:srgbClr val="002060"/>
                </a:solidFill>
              </a:rPr>
              <a:t>з </a:t>
            </a:r>
            <a:r>
              <a:rPr lang="uk-UA" sz="1600" kern="0" dirty="0" smtClean="0">
                <a:solidFill>
                  <a:srgbClr val="002060"/>
                </a:solidFill>
              </a:rPr>
              <a:t>центральним</a:t>
            </a:r>
            <a:r>
              <a:rPr lang="ru-RU" sz="1600" kern="0" dirty="0" smtClean="0">
                <a:solidFill>
                  <a:srgbClr val="002060"/>
                </a:solidFill>
              </a:rPr>
              <a:t> </a:t>
            </a:r>
            <a:r>
              <a:rPr lang="ru-RU" sz="1600" kern="0" dirty="0">
                <a:solidFill>
                  <a:srgbClr val="002060"/>
                </a:solidFill>
              </a:rPr>
              <a:t>компонентом </a:t>
            </a:r>
            <a:r>
              <a:rPr lang="ru-RU" sz="1600" kern="0" dirty="0" err="1">
                <a:solidFill>
                  <a:srgbClr val="002060"/>
                </a:solidFill>
              </a:rPr>
              <a:t>бази</a:t>
            </a:r>
            <a:r>
              <a:rPr lang="ru-RU" sz="1600" kern="0" dirty="0">
                <a:solidFill>
                  <a:srgbClr val="002060"/>
                </a:solidFill>
              </a:rPr>
              <a:t> </a:t>
            </a:r>
            <a:r>
              <a:rPr lang="ru-RU" sz="1600" kern="0" dirty="0" err="1">
                <a:solidFill>
                  <a:srgbClr val="002060"/>
                </a:solidFill>
              </a:rPr>
              <a:t>даних</a:t>
            </a:r>
            <a:r>
              <a:rPr lang="ru-RU" sz="1600" kern="0" dirty="0">
                <a:solidFill>
                  <a:srgbClr val="002060"/>
                </a:solidFill>
              </a:rPr>
              <a:t>  e-</a:t>
            </a:r>
            <a:r>
              <a:rPr lang="ru-RU" sz="1600" kern="0" dirty="0" err="1">
                <a:solidFill>
                  <a:srgbClr val="002060"/>
                </a:solidFill>
              </a:rPr>
              <a:t>Health</a:t>
            </a:r>
            <a:endParaRPr lang="ru-RU" sz="1600" kern="0" dirty="0">
              <a:solidFill>
                <a:srgbClr val="002060"/>
              </a:solidFill>
            </a:endParaRPr>
          </a:p>
          <a:p>
            <a:pPr algn="just"/>
            <a:endParaRPr lang="uk-UA" sz="1600" b="1" kern="0" dirty="0" smtClean="0">
              <a:solidFill>
                <a:srgbClr val="002060"/>
              </a:solidFill>
            </a:endParaRPr>
          </a:p>
          <a:p>
            <a:pPr algn="just"/>
            <a:r>
              <a:rPr lang="uk-UA" sz="1600" b="1" kern="0" dirty="0" smtClean="0">
                <a:solidFill>
                  <a:srgbClr val="002060"/>
                </a:solidFill>
              </a:rPr>
              <a:t>Заключення </a:t>
            </a:r>
            <a:r>
              <a:rPr lang="uk-UA" sz="1600" b="1" kern="0" dirty="0">
                <a:solidFill>
                  <a:srgbClr val="002060"/>
                </a:solidFill>
              </a:rPr>
              <a:t>договорів з НСЗУ </a:t>
            </a:r>
            <a:r>
              <a:rPr lang="uk-UA" sz="1600" kern="0" dirty="0">
                <a:solidFill>
                  <a:srgbClr val="002060"/>
                </a:solidFill>
              </a:rPr>
              <a:t>в першій хвилі, співпраця з НСЗУ, новий тип фінансування-«гроші ходять за пацієнтом»</a:t>
            </a:r>
            <a:endParaRPr lang="ru-RU" sz="1600" kern="0" dirty="0">
              <a:solidFill>
                <a:srgbClr val="002060"/>
              </a:solidFill>
            </a:endParaRPr>
          </a:p>
        </p:txBody>
      </p:sp>
      <p:sp>
        <p:nvSpPr>
          <p:cNvPr id="8" name="Прямокутник 7"/>
          <p:cNvSpPr/>
          <p:nvPr/>
        </p:nvSpPr>
        <p:spPr>
          <a:xfrm>
            <a:off x="6374738" y="1626183"/>
            <a:ext cx="4641606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1600" b="1" kern="0" dirty="0">
                <a:solidFill>
                  <a:srgbClr val="002060"/>
                </a:solidFill>
              </a:rPr>
              <a:t>Деклараційна</a:t>
            </a:r>
            <a:r>
              <a:rPr lang="ru-RU" sz="1600" b="1" kern="0" dirty="0">
                <a:solidFill>
                  <a:srgbClr val="002060"/>
                </a:solidFill>
              </a:rPr>
              <a:t> </a:t>
            </a:r>
            <a:r>
              <a:rPr lang="uk-UA" sz="1600" b="1" kern="0" dirty="0" smtClean="0">
                <a:solidFill>
                  <a:srgbClr val="002060"/>
                </a:solidFill>
              </a:rPr>
              <a:t>кампанія</a:t>
            </a:r>
            <a:r>
              <a:rPr lang="ru-RU" sz="1600" b="1" kern="0" dirty="0" smtClean="0">
                <a:solidFill>
                  <a:srgbClr val="002060"/>
                </a:solidFill>
              </a:rPr>
              <a:t> </a:t>
            </a:r>
            <a:r>
              <a:rPr lang="ru-RU" sz="1600" kern="0" dirty="0">
                <a:solidFill>
                  <a:srgbClr val="002060"/>
                </a:solidFill>
              </a:rPr>
              <a:t>– </a:t>
            </a:r>
            <a:r>
              <a:rPr lang="uk-UA" sz="1600" kern="0" dirty="0" smtClean="0">
                <a:solidFill>
                  <a:srgbClr val="002060"/>
                </a:solidFill>
              </a:rPr>
              <a:t>стартувала з </a:t>
            </a:r>
            <a:r>
              <a:rPr lang="uk-UA" sz="1600" b="1" kern="0" dirty="0" smtClean="0">
                <a:solidFill>
                  <a:srgbClr val="002060"/>
                </a:solidFill>
              </a:rPr>
              <a:t>2 квітня 2018 року</a:t>
            </a:r>
            <a:r>
              <a:rPr lang="uk-UA" sz="1600" kern="0" dirty="0" smtClean="0">
                <a:solidFill>
                  <a:srgbClr val="002060"/>
                </a:solidFill>
              </a:rPr>
              <a:t>.</a:t>
            </a:r>
          </a:p>
          <a:p>
            <a:pPr algn="just"/>
            <a:r>
              <a:rPr lang="uk-UA" sz="1600" b="1" kern="0" dirty="0" smtClean="0">
                <a:solidFill>
                  <a:srgbClr val="002060"/>
                </a:solidFill>
              </a:rPr>
              <a:t>Вінниця серед лідерів </a:t>
            </a:r>
            <a:r>
              <a:rPr lang="ru-RU" sz="1600" kern="0" dirty="0" smtClean="0">
                <a:solidFill>
                  <a:srgbClr val="002060"/>
                </a:solidFill>
              </a:rPr>
              <a:t>за </a:t>
            </a:r>
            <a:r>
              <a:rPr lang="uk-UA" sz="1600" kern="0" dirty="0">
                <a:solidFill>
                  <a:srgbClr val="002060"/>
                </a:solidFill>
              </a:rPr>
              <a:t>охопленням населення </a:t>
            </a:r>
            <a:r>
              <a:rPr lang="uk-UA" sz="1600" kern="0" dirty="0" smtClean="0">
                <a:solidFill>
                  <a:srgbClr val="002060"/>
                </a:solidFill>
              </a:rPr>
              <a:t>декларуванням</a:t>
            </a:r>
            <a:r>
              <a:rPr lang="ru-RU" sz="1600" kern="0" dirty="0" smtClean="0">
                <a:solidFill>
                  <a:srgbClr val="002060"/>
                </a:solidFill>
              </a:rPr>
              <a:t>.</a:t>
            </a:r>
            <a:endParaRPr lang="ru-RU" sz="1600" kern="0" dirty="0">
              <a:solidFill>
                <a:srgbClr val="002060"/>
              </a:solidFill>
            </a:endParaRPr>
          </a:p>
          <a:p>
            <a:pPr algn="just"/>
            <a:r>
              <a:rPr lang="uk-UA" sz="1600" kern="0" dirty="0">
                <a:solidFill>
                  <a:srgbClr val="002060"/>
                </a:solidFill>
              </a:rPr>
              <a:t>Більше </a:t>
            </a:r>
            <a:r>
              <a:rPr lang="uk-UA" sz="1600" b="1" kern="0" dirty="0" smtClean="0">
                <a:solidFill>
                  <a:srgbClr val="002060"/>
                </a:solidFill>
              </a:rPr>
              <a:t>321 </a:t>
            </a:r>
            <a:r>
              <a:rPr lang="uk-UA" sz="1600" b="1" kern="0" dirty="0">
                <a:solidFill>
                  <a:srgbClr val="002060"/>
                </a:solidFill>
              </a:rPr>
              <a:t>тис. вінничан </a:t>
            </a:r>
            <a:r>
              <a:rPr lang="uk-UA" sz="1600" b="1" kern="0" dirty="0" smtClean="0">
                <a:solidFill>
                  <a:srgbClr val="002060"/>
                </a:solidFill>
              </a:rPr>
              <a:t>(86,7%)</a:t>
            </a:r>
            <a:r>
              <a:rPr lang="uk-UA" sz="1600" kern="0" dirty="0" smtClean="0">
                <a:solidFill>
                  <a:srgbClr val="002060"/>
                </a:solidFill>
              </a:rPr>
              <a:t> </a:t>
            </a:r>
            <a:r>
              <a:rPr lang="uk-UA" sz="1600" kern="0" dirty="0">
                <a:solidFill>
                  <a:srgbClr val="002060"/>
                </a:solidFill>
              </a:rPr>
              <a:t>уклали декларації з лікарем</a:t>
            </a:r>
            <a:r>
              <a:rPr lang="uk-UA" kern="0" dirty="0">
                <a:solidFill>
                  <a:srgbClr val="002060"/>
                </a:solidFill>
              </a:rPr>
              <a:t>.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442" y="3378053"/>
            <a:ext cx="4315564" cy="509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1" name="Прямая со стрелкой 16"/>
          <p:cNvCxnSpPr/>
          <p:nvPr/>
        </p:nvCxnSpPr>
        <p:spPr>
          <a:xfrm flipH="1">
            <a:off x="7226072" y="3570514"/>
            <a:ext cx="1108032" cy="882190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Прямокутник 11"/>
          <p:cNvSpPr/>
          <p:nvPr/>
        </p:nvSpPr>
        <p:spPr>
          <a:xfrm>
            <a:off x="552994" y="4559959"/>
            <a:ext cx="1065058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kern="0" dirty="0">
                <a:solidFill>
                  <a:srgbClr val="002060"/>
                </a:solidFill>
              </a:rPr>
              <a:t>Надається </a:t>
            </a:r>
            <a:r>
              <a:rPr lang="uk-UA" b="1" kern="0" dirty="0">
                <a:solidFill>
                  <a:srgbClr val="002060"/>
                </a:solidFill>
              </a:rPr>
              <a:t>гарантований пакет послуг</a:t>
            </a:r>
            <a:r>
              <a:rPr lang="ru-RU" b="1" kern="0" dirty="0">
                <a:solidFill>
                  <a:srgbClr val="002060"/>
                </a:solidFill>
              </a:rPr>
              <a:t> </a:t>
            </a:r>
            <a:r>
              <a:rPr lang="uk-UA" kern="0" dirty="0">
                <a:solidFill>
                  <a:srgbClr val="002060"/>
                </a:solidFill>
              </a:rPr>
              <a:t>медичного обслуговування населення </a:t>
            </a:r>
            <a:endParaRPr lang="ru-RU" b="1" kern="0" dirty="0">
              <a:solidFill>
                <a:srgbClr val="002060"/>
              </a:solidFill>
            </a:endParaRPr>
          </a:p>
          <a:p>
            <a:pPr algn="just"/>
            <a:r>
              <a:rPr lang="uk-UA" b="1" kern="0" dirty="0" smtClean="0">
                <a:solidFill>
                  <a:srgbClr val="002060"/>
                </a:solidFill>
              </a:rPr>
              <a:t>Зросла</a:t>
            </a:r>
            <a:r>
              <a:rPr lang="ru-RU" b="1" kern="0" dirty="0" smtClean="0">
                <a:solidFill>
                  <a:srgbClr val="002060"/>
                </a:solidFill>
              </a:rPr>
              <a:t> </a:t>
            </a:r>
            <a:r>
              <a:rPr lang="uk-UA" b="1" kern="0" dirty="0" smtClean="0">
                <a:solidFill>
                  <a:srgbClr val="002060"/>
                </a:solidFill>
              </a:rPr>
              <a:t>середня</a:t>
            </a:r>
            <a:r>
              <a:rPr lang="ru-RU" b="1" kern="0" dirty="0" smtClean="0">
                <a:solidFill>
                  <a:srgbClr val="002060"/>
                </a:solidFill>
              </a:rPr>
              <a:t> </a:t>
            </a:r>
            <a:r>
              <a:rPr lang="uk-UA" b="1" kern="0" dirty="0" smtClean="0">
                <a:solidFill>
                  <a:srgbClr val="002060"/>
                </a:solidFill>
              </a:rPr>
              <a:t>заробітна</a:t>
            </a:r>
            <a:r>
              <a:rPr lang="ru-RU" b="1" kern="0" dirty="0" smtClean="0">
                <a:solidFill>
                  <a:srgbClr val="002060"/>
                </a:solidFill>
              </a:rPr>
              <a:t> </a:t>
            </a:r>
            <a:r>
              <a:rPr lang="ru-RU" b="1" kern="0" dirty="0">
                <a:solidFill>
                  <a:srgbClr val="002060"/>
                </a:solidFill>
              </a:rPr>
              <a:t>плата </a:t>
            </a:r>
            <a:r>
              <a:rPr lang="uk-UA" kern="0" dirty="0" smtClean="0">
                <a:solidFill>
                  <a:srgbClr val="002060"/>
                </a:solidFill>
              </a:rPr>
              <a:t>медпрацівників первинного рівня в цілому </a:t>
            </a:r>
            <a:r>
              <a:rPr lang="uk-UA" b="1" kern="0" dirty="0" smtClean="0">
                <a:solidFill>
                  <a:srgbClr val="002060"/>
                </a:solidFill>
              </a:rPr>
              <a:t>в 2,7 рази</a:t>
            </a:r>
          </a:p>
          <a:p>
            <a:pPr algn="just"/>
            <a:r>
              <a:rPr lang="uk-UA" kern="0" dirty="0" smtClean="0">
                <a:solidFill>
                  <a:srgbClr val="002060"/>
                </a:solidFill>
              </a:rPr>
              <a:t>Середня</a:t>
            </a:r>
            <a:r>
              <a:rPr lang="ru-RU" kern="0" dirty="0" smtClean="0">
                <a:solidFill>
                  <a:srgbClr val="002060"/>
                </a:solidFill>
              </a:rPr>
              <a:t> </a:t>
            </a:r>
            <a:r>
              <a:rPr lang="uk-UA" kern="0" dirty="0" smtClean="0">
                <a:solidFill>
                  <a:srgbClr val="002060"/>
                </a:solidFill>
              </a:rPr>
              <a:t>заробітна</a:t>
            </a:r>
            <a:r>
              <a:rPr lang="ru-RU" kern="0" dirty="0" smtClean="0">
                <a:solidFill>
                  <a:srgbClr val="002060"/>
                </a:solidFill>
              </a:rPr>
              <a:t> </a:t>
            </a:r>
            <a:r>
              <a:rPr lang="ru-RU" kern="0" dirty="0">
                <a:solidFill>
                  <a:srgbClr val="002060"/>
                </a:solidFill>
              </a:rPr>
              <a:t>плата </a:t>
            </a:r>
            <a:r>
              <a:rPr lang="uk-UA" kern="0" dirty="0" smtClean="0">
                <a:solidFill>
                  <a:srgbClr val="002060"/>
                </a:solidFill>
              </a:rPr>
              <a:t>сімейного лікаря </a:t>
            </a:r>
            <a:r>
              <a:rPr lang="ru-RU" kern="0" dirty="0" smtClean="0">
                <a:solidFill>
                  <a:srgbClr val="002060"/>
                </a:solidFill>
              </a:rPr>
              <a:t>на </a:t>
            </a:r>
            <a:r>
              <a:rPr lang="uk-UA" kern="0" dirty="0" smtClean="0">
                <a:solidFill>
                  <a:srgbClr val="002060"/>
                </a:solidFill>
              </a:rPr>
              <a:t>сьогодні</a:t>
            </a:r>
            <a:r>
              <a:rPr lang="ru-RU" kern="0" dirty="0" smtClean="0">
                <a:solidFill>
                  <a:srgbClr val="002060"/>
                </a:solidFill>
              </a:rPr>
              <a:t> </a:t>
            </a:r>
            <a:r>
              <a:rPr lang="uk-UA" kern="0" dirty="0" smtClean="0">
                <a:solidFill>
                  <a:srgbClr val="002060"/>
                </a:solidFill>
              </a:rPr>
              <a:t>складає</a:t>
            </a:r>
            <a:r>
              <a:rPr lang="en-US" kern="0" dirty="0" smtClean="0">
                <a:solidFill>
                  <a:srgbClr val="002060"/>
                </a:solidFill>
              </a:rPr>
              <a:t> – </a:t>
            </a:r>
            <a:r>
              <a:rPr lang="en-US" b="1" kern="0" dirty="0" smtClean="0">
                <a:solidFill>
                  <a:srgbClr val="002060"/>
                </a:solidFill>
              </a:rPr>
              <a:t>18 336 </a:t>
            </a:r>
            <a:r>
              <a:rPr lang="ru-RU" b="1" kern="0" dirty="0" err="1" smtClean="0">
                <a:solidFill>
                  <a:srgbClr val="002060"/>
                </a:solidFill>
              </a:rPr>
              <a:t>грн</a:t>
            </a:r>
            <a:endParaRPr lang="ru-RU" b="1" kern="0" dirty="0">
              <a:solidFill>
                <a:srgbClr val="002060"/>
              </a:solidFill>
            </a:endParaRPr>
          </a:p>
          <a:p>
            <a:pPr algn="just"/>
            <a:r>
              <a:rPr lang="uk-UA" kern="0" dirty="0" smtClean="0">
                <a:solidFill>
                  <a:srgbClr val="002060"/>
                </a:solidFill>
              </a:rPr>
              <a:t>медичної сестри загальної </a:t>
            </a:r>
            <a:r>
              <a:rPr lang="ru-RU" kern="0" dirty="0" smtClean="0">
                <a:solidFill>
                  <a:srgbClr val="002060"/>
                </a:solidFill>
              </a:rPr>
              <a:t>практики </a:t>
            </a:r>
            <a:r>
              <a:rPr lang="uk-UA" kern="0" dirty="0" smtClean="0">
                <a:solidFill>
                  <a:srgbClr val="002060"/>
                </a:solidFill>
              </a:rPr>
              <a:t>сімейної медицини </a:t>
            </a:r>
            <a:r>
              <a:rPr lang="ru-RU" kern="0" dirty="0" smtClean="0">
                <a:solidFill>
                  <a:srgbClr val="002060"/>
                </a:solidFill>
              </a:rPr>
              <a:t>– </a:t>
            </a:r>
            <a:r>
              <a:rPr lang="en-US" b="1" kern="0" dirty="0" smtClean="0">
                <a:solidFill>
                  <a:srgbClr val="002060"/>
                </a:solidFill>
              </a:rPr>
              <a:t>10</a:t>
            </a:r>
            <a:r>
              <a:rPr lang="uk-UA" b="1" kern="0" dirty="0" smtClean="0">
                <a:solidFill>
                  <a:srgbClr val="002060"/>
                </a:solidFill>
              </a:rPr>
              <a:t> </a:t>
            </a:r>
            <a:r>
              <a:rPr lang="en-US" b="1" kern="0" dirty="0" smtClean="0">
                <a:solidFill>
                  <a:srgbClr val="002060"/>
                </a:solidFill>
              </a:rPr>
              <a:t>753 </a:t>
            </a:r>
            <a:r>
              <a:rPr lang="ru-RU" b="1" kern="0" dirty="0" err="1" smtClean="0">
                <a:solidFill>
                  <a:srgbClr val="002060"/>
                </a:solidFill>
              </a:rPr>
              <a:t>грн</a:t>
            </a:r>
            <a:endParaRPr lang="ru-RU" b="1" kern="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6850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16"/>
          <p:cNvSpPr/>
          <p:nvPr/>
        </p:nvSpPr>
        <p:spPr>
          <a:xfrm>
            <a:off x="3439886" y="1763515"/>
            <a:ext cx="4972594" cy="773691"/>
          </a:xfrm>
          <a:custGeom>
            <a:avLst/>
            <a:gdLst/>
            <a:ahLst/>
            <a:cxnLst/>
            <a:rect l="l" t="t" r="r" b="b"/>
            <a:pathLst>
              <a:path w="10920730" h="821689" extrusionOk="0">
                <a:moveTo>
                  <a:pt x="10783697" y="0"/>
                </a:moveTo>
                <a:lnTo>
                  <a:pt x="136906" y="0"/>
                </a:lnTo>
                <a:lnTo>
                  <a:pt x="93624" y="6985"/>
                </a:lnTo>
                <a:lnTo>
                  <a:pt x="56045" y="26415"/>
                </a:lnTo>
                <a:lnTo>
                  <a:pt x="26415" y="56006"/>
                </a:lnTo>
                <a:lnTo>
                  <a:pt x="6984" y="93599"/>
                </a:lnTo>
                <a:lnTo>
                  <a:pt x="0" y="136905"/>
                </a:lnTo>
                <a:lnTo>
                  <a:pt x="0" y="684276"/>
                </a:lnTo>
                <a:lnTo>
                  <a:pt x="6984" y="727583"/>
                </a:lnTo>
                <a:lnTo>
                  <a:pt x="26415" y="765175"/>
                </a:lnTo>
                <a:lnTo>
                  <a:pt x="56045" y="794765"/>
                </a:lnTo>
                <a:lnTo>
                  <a:pt x="93624" y="814197"/>
                </a:lnTo>
                <a:lnTo>
                  <a:pt x="136906" y="821181"/>
                </a:lnTo>
                <a:lnTo>
                  <a:pt x="10783697" y="821181"/>
                </a:lnTo>
                <a:lnTo>
                  <a:pt x="10827004" y="814197"/>
                </a:lnTo>
                <a:lnTo>
                  <a:pt x="10864469" y="794765"/>
                </a:lnTo>
                <a:lnTo>
                  <a:pt x="10894187" y="765175"/>
                </a:lnTo>
                <a:lnTo>
                  <a:pt x="10913618" y="727583"/>
                </a:lnTo>
                <a:lnTo>
                  <a:pt x="10920603" y="684276"/>
                </a:lnTo>
                <a:lnTo>
                  <a:pt x="10920603" y="136905"/>
                </a:lnTo>
                <a:lnTo>
                  <a:pt x="10913618" y="93599"/>
                </a:lnTo>
                <a:lnTo>
                  <a:pt x="10894187" y="56006"/>
                </a:lnTo>
                <a:lnTo>
                  <a:pt x="10864469" y="26415"/>
                </a:lnTo>
                <a:lnTo>
                  <a:pt x="10827004" y="6985"/>
                </a:lnTo>
                <a:lnTo>
                  <a:pt x="10783697" y="0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lvl="0" algn="ctr">
              <a:buClr>
                <a:schemeClr val="dk1"/>
              </a:buClr>
              <a:buSzPts val="1800"/>
            </a:pPr>
            <a:r>
              <a:rPr lang="uk-UA" sz="2800" b="1" dirty="0" smtClean="0">
                <a:ea typeface="Arial Narrow"/>
                <a:cs typeface="Arial Narrow"/>
                <a:sym typeface="Arial Narrow"/>
              </a:rPr>
              <a:t>ПІДГОТОВЧА </a:t>
            </a:r>
            <a:r>
              <a:rPr lang="uk-UA" sz="2800" b="1" dirty="0">
                <a:ea typeface="Arial Narrow"/>
                <a:cs typeface="Arial Narrow"/>
                <a:sym typeface="Arial Narrow"/>
              </a:rPr>
              <a:t>РОБОТА</a:t>
            </a:r>
            <a:endParaRPr sz="2800" b="1" i="0" u="none" strike="noStrike" cap="none" dirty="0">
              <a:ea typeface="Calibri"/>
              <a:cs typeface="Calibri"/>
              <a:sym typeface="Calibri"/>
            </a:endParaRPr>
          </a:p>
        </p:txBody>
      </p:sp>
      <p:sp>
        <p:nvSpPr>
          <p:cNvPr id="431" name="Google Shape;431;p16"/>
          <p:cNvSpPr/>
          <p:nvPr/>
        </p:nvSpPr>
        <p:spPr>
          <a:xfrm>
            <a:off x="6400800" y="4558554"/>
            <a:ext cx="4076700" cy="1214755"/>
          </a:xfrm>
          <a:custGeom>
            <a:avLst/>
            <a:gdLst/>
            <a:ahLst/>
            <a:cxnLst/>
            <a:rect l="l" t="t" r="r" b="b"/>
            <a:pathLst>
              <a:path w="4076700" h="1214754" extrusionOk="0">
                <a:moveTo>
                  <a:pt x="3874516" y="0"/>
                </a:moveTo>
                <a:lnTo>
                  <a:pt x="202184" y="0"/>
                </a:lnTo>
                <a:lnTo>
                  <a:pt x="155829" y="5333"/>
                </a:lnTo>
                <a:lnTo>
                  <a:pt x="113284" y="20574"/>
                </a:lnTo>
                <a:lnTo>
                  <a:pt x="75691" y="44450"/>
                </a:lnTo>
                <a:lnTo>
                  <a:pt x="44450" y="75818"/>
                </a:lnTo>
                <a:lnTo>
                  <a:pt x="20574" y="113411"/>
                </a:lnTo>
                <a:lnTo>
                  <a:pt x="5334" y="155956"/>
                </a:lnTo>
                <a:lnTo>
                  <a:pt x="0" y="202311"/>
                </a:lnTo>
                <a:lnTo>
                  <a:pt x="0" y="1011859"/>
                </a:lnTo>
                <a:lnTo>
                  <a:pt x="5334" y="1058265"/>
                </a:lnTo>
                <a:lnTo>
                  <a:pt x="20574" y="1100861"/>
                </a:lnTo>
                <a:lnTo>
                  <a:pt x="44450" y="1138440"/>
                </a:lnTo>
                <a:lnTo>
                  <a:pt x="75691" y="1169784"/>
                </a:lnTo>
                <a:lnTo>
                  <a:pt x="113284" y="1193673"/>
                </a:lnTo>
                <a:lnTo>
                  <a:pt x="155829" y="1208900"/>
                </a:lnTo>
                <a:lnTo>
                  <a:pt x="202184" y="1214247"/>
                </a:lnTo>
                <a:lnTo>
                  <a:pt x="3874516" y="1214247"/>
                </a:lnTo>
                <a:lnTo>
                  <a:pt x="3920870" y="1208900"/>
                </a:lnTo>
                <a:lnTo>
                  <a:pt x="3963416" y="1193673"/>
                </a:lnTo>
                <a:lnTo>
                  <a:pt x="4001008" y="1169784"/>
                </a:lnTo>
                <a:lnTo>
                  <a:pt x="4032249" y="1138440"/>
                </a:lnTo>
                <a:lnTo>
                  <a:pt x="4056125" y="1100861"/>
                </a:lnTo>
                <a:lnTo>
                  <a:pt x="4071366" y="1058265"/>
                </a:lnTo>
                <a:lnTo>
                  <a:pt x="4076699" y="1011859"/>
                </a:lnTo>
                <a:lnTo>
                  <a:pt x="4076699" y="202311"/>
                </a:lnTo>
                <a:lnTo>
                  <a:pt x="4071366" y="155956"/>
                </a:lnTo>
                <a:lnTo>
                  <a:pt x="4056125" y="113411"/>
                </a:lnTo>
                <a:lnTo>
                  <a:pt x="4032249" y="75818"/>
                </a:lnTo>
                <a:lnTo>
                  <a:pt x="4001008" y="44450"/>
                </a:lnTo>
                <a:lnTo>
                  <a:pt x="3963416" y="20574"/>
                </a:lnTo>
                <a:lnTo>
                  <a:pt x="3920870" y="5333"/>
                </a:lnTo>
                <a:lnTo>
                  <a:pt x="3874516" y="0"/>
                </a:lnTo>
                <a:close/>
              </a:path>
            </a:pathLst>
          </a:custGeom>
          <a:solidFill>
            <a:srgbClr val="B4C5E7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2" name="Google Shape;432;p16"/>
          <p:cNvSpPr/>
          <p:nvPr/>
        </p:nvSpPr>
        <p:spPr>
          <a:xfrm>
            <a:off x="6400800" y="4544122"/>
            <a:ext cx="4076700" cy="1214755"/>
          </a:xfrm>
          <a:custGeom>
            <a:avLst/>
            <a:gdLst/>
            <a:ahLst/>
            <a:cxnLst/>
            <a:rect l="l" t="t" r="r" b="b"/>
            <a:pathLst>
              <a:path w="4076700" h="1214754" extrusionOk="0">
                <a:moveTo>
                  <a:pt x="0" y="202311"/>
                </a:moveTo>
                <a:lnTo>
                  <a:pt x="5334" y="155956"/>
                </a:lnTo>
                <a:lnTo>
                  <a:pt x="20574" y="113411"/>
                </a:lnTo>
                <a:lnTo>
                  <a:pt x="44450" y="75818"/>
                </a:lnTo>
                <a:lnTo>
                  <a:pt x="75691" y="44450"/>
                </a:lnTo>
                <a:lnTo>
                  <a:pt x="113283" y="20574"/>
                </a:lnTo>
                <a:lnTo>
                  <a:pt x="155828" y="5333"/>
                </a:lnTo>
                <a:lnTo>
                  <a:pt x="202183" y="0"/>
                </a:lnTo>
                <a:lnTo>
                  <a:pt x="3874516" y="0"/>
                </a:lnTo>
                <a:lnTo>
                  <a:pt x="3920871" y="5333"/>
                </a:lnTo>
                <a:lnTo>
                  <a:pt x="3963416" y="20574"/>
                </a:lnTo>
                <a:lnTo>
                  <a:pt x="4001007" y="44450"/>
                </a:lnTo>
                <a:lnTo>
                  <a:pt x="4032250" y="75818"/>
                </a:lnTo>
                <a:lnTo>
                  <a:pt x="4056126" y="113411"/>
                </a:lnTo>
                <a:lnTo>
                  <a:pt x="4071366" y="155956"/>
                </a:lnTo>
                <a:lnTo>
                  <a:pt x="4076700" y="202311"/>
                </a:lnTo>
                <a:lnTo>
                  <a:pt x="4076700" y="1011859"/>
                </a:lnTo>
                <a:lnTo>
                  <a:pt x="4071366" y="1058265"/>
                </a:lnTo>
                <a:lnTo>
                  <a:pt x="4056126" y="1100861"/>
                </a:lnTo>
                <a:lnTo>
                  <a:pt x="4032250" y="1138440"/>
                </a:lnTo>
                <a:lnTo>
                  <a:pt x="4001007" y="1169784"/>
                </a:lnTo>
                <a:lnTo>
                  <a:pt x="3963416" y="1193673"/>
                </a:lnTo>
                <a:lnTo>
                  <a:pt x="3920871" y="1208900"/>
                </a:lnTo>
                <a:lnTo>
                  <a:pt x="3874516" y="1214247"/>
                </a:lnTo>
                <a:lnTo>
                  <a:pt x="202183" y="1214247"/>
                </a:lnTo>
                <a:lnTo>
                  <a:pt x="155828" y="1208900"/>
                </a:lnTo>
                <a:lnTo>
                  <a:pt x="113283" y="1193673"/>
                </a:lnTo>
                <a:lnTo>
                  <a:pt x="75691" y="1169784"/>
                </a:lnTo>
                <a:lnTo>
                  <a:pt x="44450" y="1138440"/>
                </a:lnTo>
                <a:lnTo>
                  <a:pt x="20574" y="1100861"/>
                </a:lnTo>
                <a:lnTo>
                  <a:pt x="5334" y="1058265"/>
                </a:lnTo>
                <a:lnTo>
                  <a:pt x="0" y="1011859"/>
                </a:lnTo>
                <a:lnTo>
                  <a:pt x="0" y="202311"/>
                </a:lnTo>
                <a:close/>
              </a:path>
            </a:pathLst>
          </a:custGeom>
          <a:noFill/>
          <a:ln w="38100" cap="flat" cmpd="sng">
            <a:solidFill>
              <a:srgbClr val="006EC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3" name="Google Shape;433;p16"/>
          <p:cNvSpPr/>
          <p:nvPr/>
        </p:nvSpPr>
        <p:spPr>
          <a:xfrm>
            <a:off x="6374130" y="2792366"/>
            <a:ext cx="4076700" cy="1285875"/>
          </a:xfrm>
          <a:custGeom>
            <a:avLst/>
            <a:gdLst/>
            <a:ahLst/>
            <a:cxnLst/>
            <a:rect l="l" t="t" r="r" b="b"/>
            <a:pathLst>
              <a:path w="4076700" h="1285875" extrusionOk="0">
                <a:moveTo>
                  <a:pt x="3862578" y="0"/>
                </a:moveTo>
                <a:lnTo>
                  <a:pt x="214121" y="0"/>
                </a:lnTo>
                <a:lnTo>
                  <a:pt x="164972" y="5714"/>
                </a:lnTo>
                <a:lnTo>
                  <a:pt x="120014" y="21844"/>
                </a:lnTo>
                <a:lnTo>
                  <a:pt x="80263" y="47117"/>
                </a:lnTo>
                <a:lnTo>
                  <a:pt x="46989" y="80263"/>
                </a:lnTo>
                <a:lnTo>
                  <a:pt x="21716" y="120014"/>
                </a:lnTo>
                <a:lnTo>
                  <a:pt x="5714" y="165100"/>
                </a:lnTo>
                <a:lnTo>
                  <a:pt x="0" y="214249"/>
                </a:lnTo>
                <a:lnTo>
                  <a:pt x="0" y="1071499"/>
                </a:lnTo>
                <a:lnTo>
                  <a:pt x="5714" y="1120648"/>
                </a:lnTo>
                <a:lnTo>
                  <a:pt x="21716" y="1165733"/>
                </a:lnTo>
                <a:lnTo>
                  <a:pt x="46989" y="1205484"/>
                </a:lnTo>
                <a:lnTo>
                  <a:pt x="80263" y="1238631"/>
                </a:lnTo>
                <a:lnTo>
                  <a:pt x="120014" y="1263904"/>
                </a:lnTo>
                <a:lnTo>
                  <a:pt x="164972" y="1280033"/>
                </a:lnTo>
                <a:lnTo>
                  <a:pt x="214121" y="1285748"/>
                </a:lnTo>
                <a:lnTo>
                  <a:pt x="3862578" y="1285748"/>
                </a:lnTo>
                <a:lnTo>
                  <a:pt x="3911727" y="1280033"/>
                </a:lnTo>
                <a:lnTo>
                  <a:pt x="3956685" y="1263904"/>
                </a:lnTo>
                <a:lnTo>
                  <a:pt x="3996436" y="1238631"/>
                </a:lnTo>
                <a:lnTo>
                  <a:pt x="4029710" y="1205484"/>
                </a:lnTo>
                <a:lnTo>
                  <a:pt x="4054983" y="1165733"/>
                </a:lnTo>
                <a:lnTo>
                  <a:pt x="4070985" y="1120648"/>
                </a:lnTo>
                <a:lnTo>
                  <a:pt x="4076699" y="1071499"/>
                </a:lnTo>
                <a:lnTo>
                  <a:pt x="4076699" y="214249"/>
                </a:lnTo>
                <a:lnTo>
                  <a:pt x="4070985" y="165100"/>
                </a:lnTo>
                <a:lnTo>
                  <a:pt x="4054983" y="120014"/>
                </a:lnTo>
                <a:lnTo>
                  <a:pt x="4029710" y="80263"/>
                </a:lnTo>
                <a:lnTo>
                  <a:pt x="3996436" y="47117"/>
                </a:lnTo>
                <a:lnTo>
                  <a:pt x="3956685" y="21844"/>
                </a:lnTo>
                <a:lnTo>
                  <a:pt x="3911727" y="5714"/>
                </a:lnTo>
                <a:lnTo>
                  <a:pt x="3862578" y="0"/>
                </a:lnTo>
                <a:close/>
              </a:path>
            </a:pathLst>
          </a:custGeom>
          <a:solidFill>
            <a:srgbClr val="B4C5E7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4" name="Google Shape;434;p16"/>
          <p:cNvSpPr/>
          <p:nvPr/>
        </p:nvSpPr>
        <p:spPr>
          <a:xfrm>
            <a:off x="6374130" y="2806798"/>
            <a:ext cx="4076700" cy="1285875"/>
          </a:xfrm>
          <a:custGeom>
            <a:avLst/>
            <a:gdLst/>
            <a:ahLst/>
            <a:cxnLst/>
            <a:rect l="l" t="t" r="r" b="b"/>
            <a:pathLst>
              <a:path w="4076700" h="1285875" extrusionOk="0">
                <a:moveTo>
                  <a:pt x="0" y="214249"/>
                </a:moveTo>
                <a:lnTo>
                  <a:pt x="5714" y="165100"/>
                </a:lnTo>
                <a:lnTo>
                  <a:pt x="21716" y="120014"/>
                </a:lnTo>
                <a:lnTo>
                  <a:pt x="46989" y="80263"/>
                </a:lnTo>
                <a:lnTo>
                  <a:pt x="80263" y="47117"/>
                </a:lnTo>
                <a:lnTo>
                  <a:pt x="120015" y="21844"/>
                </a:lnTo>
                <a:lnTo>
                  <a:pt x="164973" y="5714"/>
                </a:lnTo>
                <a:lnTo>
                  <a:pt x="214122" y="0"/>
                </a:lnTo>
                <a:lnTo>
                  <a:pt x="3862578" y="0"/>
                </a:lnTo>
                <a:lnTo>
                  <a:pt x="3911727" y="5714"/>
                </a:lnTo>
                <a:lnTo>
                  <a:pt x="3956684" y="21844"/>
                </a:lnTo>
                <a:lnTo>
                  <a:pt x="3996435" y="47117"/>
                </a:lnTo>
                <a:lnTo>
                  <a:pt x="4029709" y="80263"/>
                </a:lnTo>
                <a:lnTo>
                  <a:pt x="4054982" y="120014"/>
                </a:lnTo>
                <a:lnTo>
                  <a:pt x="4070984" y="165100"/>
                </a:lnTo>
                <a:lnTo>
                  <a:pt x="4076700" y="214249"/>
                </a:lnTo>
                <a:lnTo>
                  <a:pt x="4076700" y="1071499"/>
                </a:lnTo>
                <a:lnTo>
                  <a:pt x="4070984" y="1120648"/>
                </a:lnTo>
                <a:lnTo>
                  <a:pt x="4054982" y="1165733"/>
                </a:lnTo>
                <a:lnTo>
                  <a:pt x="4029709" y="1205484"/>
                </a:lnTo>
                <a:lnTo>
                  <a:pt x="3996435" y="1238631"/>
                </a:lnTo>
                <a:lnTo>
                  <a:pt x="3956684" y="1263904"/>
                </a:lnTo>
                <a:lnTo>
                  <a:pt x="3911727" y="1280033"/>
                </a:lnTo>
                <a:lnTo>
                  <a:pt x="3862578" y="1285748"/>
                </a:lnTo>
                <a:lnTo>
                  <a:pt x="214122" y="1285748"/>
                </a:lnTo>
                <a:lnTo>
                  <a:pt x="164973" y="1280033"/>
                </a:lnTo>
                <a:lnTo>
                  <a:pt x="120015" y="1263904"/>
                </a:lnTo>
                <a:lnTo>
                  <a:pt x="80263" y="1238631"/>
                </a:lnTo>
                <a:lnTo>
                  <a:pt x="46989" y="1205484"/>
                </a:lnTo>
                <a:lnTo>
                  <a:pt x="21716" y="1165733"/>
                </a:lnTo>
                <a:lnTo>
                  <a:pt x="5714" y="1120648"/>
                </a:lnTo>
                <a:lnTo>
                  <a:pt x="0" y="1071499"/>
                </a:lnTo>
                <a:lnTo>
                  <a:pt x="0" y="214249"/>
                </a:lnTo>
                <a:close/>
              </a:path>
            </a:pathLst>
          </a:custGeom>
          <a:noFill/>
          <a:ln w="38100" cap="flat" cmpd="sng">
            <a:solidFill>
              <a:srgbClr val="006EC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5" name="Google Shape;435;p16"/>
          <p:cNvSpPr txBox="1"/>
          <p:nvPr/>
        </p:nvSpPr>
        <p:spPr>
          <a:xfrm>
            <a:off x="6747954" y="3247030"/>
            <a:ext cx="3454146" cy="4430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127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D50"/>
              </a:buClr>
              <a:buSzPts val="2800"/>
              <a:buFont typeface="Arial Narrow"/>
              <a:buNone/>
            </a:pPr>
            <a:r>
              <a:rPr lang="uk-UA" sz="2800" b="1" i="0" u="none" strike="noStrike" cap="none" dirty="0">
                <a:ea typeface="Arial Narrow"/>
                <a:cs typeface="Arial Narrow"/>
                <a:sym typeface="Arial Narrow"/>
              </a:rPr>
              <a:t>ІНФОРМАТИЗАЦІЯ</a:t>
            </a:r>
            <a:endParaRPr sz="2800" b="0" i="0" u="none" strike="noStrike" cap="none" dirty="0">
              <a:ea typeface="Arial Narrow"/>
              <a:cs typeface="Arial Narrow"/>
              <a:sym typeface="Arial Narrow"/>
            </a:endParaRPr>
          </a:p>
        </p:txBody>
      </p:sp>
      <p:sp>
        <p:nvSpPr>
          <p:cNvPr id="436" name="Google Shape;436;p16"/>
          <p:cNvSpPr/>
          <p:nvPr/>
        </p:nvSpPr>
        <p:spPr>
          <a:xfrm>
            <a:off x="1545335" y="4509833"/>
            <a:ext cx="3775075" cy="1283335"/>
          </a:xfrm>
          <a:custGeom>
            <a:avLst/>
            <a:gdLst/>
            <a:ahLst/>
            <a:cxnLst/>
            <a:rect l="l" t="t" r="r" b="b"/>
            <a:pathLst>
              <a:path w="3775075" h="1283335" extrusionOk="0">
                <a:moveTo>
                  <a:pt x="3561206" y="0"/>
                </a:moveTo>
                <a:lnTo>
                  <a:pt x="213613" y="0"/>
                </a:lnTo>
                <a:lnTo>
                  <a:pt x="164591" y="5587"/>
                </a:lnTo>
                <a:lnTo>
                  <a:pt x="119633" y="21717"/>
                </a:lnTo>
                <a:lnTo>
                  <a:pt x="80009" y="46989"/>
                </a:lnTo>
                <a:lnTo>
                  <a:pt x="46862" y="80137"/>
                </a:lnTo>
                <a:lnTo>
                  <a:pt x="21716" y="119761"/>
                </a:lnTo>
                <a:lnTo>
                  <a:pt x="5587" y="164719"/>
                </a:lnTo>
                <a:lnTo>
                  <a:pt x="0" y="213741"/>
                </a:lnTo>
                <a:lnTo>
                  <a:pt x="0" y="1069022"/>
                </a:lnTo>
                <a:lnTo>
                  <a:pt x="5587" y="1118044"/>
                </a:lnTo>
                <a:lnTo>
                  <a:pt x="21716" y="1163040"/>
                </a:lnTo>
                <a:lnTo>
                  <a:pt x="46862" y="1202740"/>
                </a:lnTo>
                <a:lnTo>
                  <a:pt x="80009" y="1235849"/>
                </a:lnTo>
                <a:lnTo>
                  <a:pt x="119633" y="1261097"/>
                </a:lnTo>
                <a:lnTo>
                  <a:pt x="164591" y="1277175"/>
                </a:lnTo>
                <a:lnTo>
                  <a:pt x="213613" y="1282827"/>
                </a:lnTo>
                <a:lnTo>
                  <a:pt x="3561206" y="1282827"/>
                </a:lnTo>
                <a:lnTo>
                  <a:pt x="3610229" y="1277175"/>
                </a:lnTo>
                <a:lnTo>
                  <a:pt x="3655187" y="1261097"/>
                </a:lnTo>
                <a:lnTo>
                  <a:pt x="3694811" y="1235849"/>
                </a:lnTo>
                <a:lnTo>
                  <a:pt x="3727958" y="1202740"/>
                </a:lnTo>
                <a:lnTo>
                  <a:pt x="3753104" y="1163040"/>
                </a:lnTo>
                <a:lnTo>
                  <a:pt x="3769233" y="1118044"/>
                </a:lnTo>
                <a:lnTo>
                  <a:pt x="3774821" y="1069022"/>
                </a:lnTo>
                <a:lnTo>
                  <a:pt x="3774821" y="213741"/>
                </a:lnTo>
                <a:lnTo>
                  <a:pt x="3769233" y="164719"/>
                </a:lnTo>
                <a:lnTo>
                  <a:pt x="3753104" y="119761"/>
                </a:lnTo>
                <a:lnTo>
                  <a:pt x="3727958" y="80137"/>
                </a:lnTo>
                <a:lnTo>
                  <a:pt x="3694811" y="46989"/>
                </a:lnTo>
                <a:lnTo>
                  <a:pt x="3655187" y="21717"/>
                </a:lnTo>
                <a:lnTo>
                  <a:pt x="3610229" y="5587"/>
                </a:lnTo>
                <a:lnTo>
                  <a:pt x="3561206" y="0"/>
                </a:lnTo>
                <a:close/>
              </a:path>
            </a:pathLst>
          </a:custGeom>
          <a:solidFill>
            <a:srgbClr val="B4C5E7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7" name="Google Shape;437;p16"/>
          <p:cNvSpPr/>
          <p:nvPr/>
        </p:nvSpPr>
        <p:spPr>
          <a:xfrm>
            <a:off x="1524000" y="4513052"/>
            <a:ext cx="3775075" cy="1283335"/>
          </a:xfrm>
          <a:custGeom>
            <a:avLst/>
            <a:gdLst/>
            <a:ahLst/>
            <a:cxnLst/>
            <a:rect l="l" t="t" r="r" b="b"/>
            <a:pathLst>
              <a:path w="3775075" h="1283335" extrusionOk="0">
                <a:moveTo>
                  <a:pt x="0" y="213740"/>
                </a:moveTo>
                <a:lnTo>
                  <a:pt x="5588" y="164719"/>
                </a:lnTo>
                <a:lnTo>
                  <a:pt x="21717" y="119761"/>
                </a:lnTo>
                <a:lnTo>
                  <a:pt x="46863" y="80137"/>
                </a:lnTo>
                <a:lnTo>
                  <a:pt x="80009" y="46989"/>
                </a:lnTo>
                <a:lnTo>
                  <a:pt x="119634" y="21717"/>
                </a:lnTo>
                <a:lnTo>
                  <a:pt x="164591" y="5587"/>
                </a:lnTo>
                <a:lnTo>
                  <a:pt x="213614" y="0"/>
                </a:lnTo>
                <a:lnTo>
                  <a:pt x="3561206" y="0"/>
                </a:lnTo>
                <a:lnTo>
                  <a:pt x="3610229" y="5587"/>
                </a:lnTo>
                <a:lnTo>
                  <a:pt x="3655187" y="21717"/>
                </a:lnTo>
                <a:lnTo>
                  <a:pt x="3694811" y="46989"/>
                </a:lnTo>
                <a:lnTo>
                  <a:pt x="3727957" y="80137"/>
                </a:lnTo>
                <a:lnTo>
                  <a:pt x="3753104" y="119761"/>
                </a:lnTo>
                <a:lnTo>
                  <a:pt x="3769232" y="164719"/>
                </a:lnTo>
                <a:lnTo>
                  <a:pt x="3774821" y="213740"/>
                </a:lnTo>
                <a:lnTo>
                  <a:pt x="3774821" y="1069022"/>
                </a:lnTo>
                <a:lnTo>
                  <a:pt x="3769232" y="1118044"/>
                </a:lnTo>
                <a:lnTo>
                  <a:pt x="3753104" y="1163040"/>
                </a:lnTo>
                <a:lnTo>
                  <a:pt x="3727957" y="1202740"/>
                </a:lnTo>
                <a:lnTo>
                  <a:pt x="3694811" y="1235849"/>
                </a:lnTo>
                <a:lnTo>
                  <a:pt x="3655187" y="1261097"/>
                </a:lnTo>
                <a:lnTo>
                  <a:pt x="3610229" y="1277175"/>
                </a:lnTo>
                <a:lnTo>
                  <a:pt x="3561206" y="1282827"/>
                </a:lnTo>
                <a:lnTo>
                  <a:pt x="213614" y="1282827"/>
                </a:lnTo>
                <a:lnTo>
                  <a:pt x="164591" y="1277175"/>
                </a:lnTo>
                <a:lnTo>
                  <a:pt x="119634" y="1261097"/>
                </a:lnTo>
                <a:lnTo>
                  <a:pt x="80009" y="1235849"/>
                </a:lnTo>
                <a:lnTo>
                  <a:pt x="46863" y="1202740"/>
                </a:lnTo>
                <a:lnTo>
                  <a:pt x="21717" y="1163040"/>
                </a:lnTo>
                <a:lnTo>
                  <a:pt x="5588" y="1118044"/>
                </a:lnTo>
                <a:lnTo>
                  <a:pt x="0" y="1069022"/>
                </a:lnTo>
                <a:lnTo>
                  <a:pt x="0" y="213740"/>
                </a:lnTo>
                <a:close/>
              </a:path>
            </a:pathLst>
          </a:custGeom>
          <a:noFill/>
          <a:ln w="38100" cap="flat" cmpd="sng">
            <a:solidFill>
              <a:srgbClr val="006EC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8" name="Google Shape;438;p16"/>
          <p:cNvSpPr/>
          <p:nvPr/>
        </p:nvSpPr>
        <p:spPr>
          <a:xfrm>
            <a:off x="1564576" y="2793975"/>
            <a:ext cx="3775075" cy="1285875"/>
          </a:xfrm>
          <a:custGeom>
            <a:avLst/>
            <a:gdLst/>
            <a:ahLst/>
            <a:cxnLst/>
            <a:rect l="l" t="t" r="r" b="b"/>
            <a:pathLst>
              <a:path w="3775075" h="1285875" extrusionOk="0">
                <a:moveTo>
                  <a:pt x="3560699" y="0"/>
                </a:moveTo>
                <a:lnTo>
                  <a:pt x="214121" y="0"/>
                </a:lnTo>
                <a:lnTo>
                  <a:pt x="164972" y="5714"/>
                </a:lnTo>
                <a:lnTo>
                  <a:pt x="120014" y="21844"/>
                </a:lnTo>
                <a:lnTo>
                  <a:pt x="80263" y="47117"/>
                </a:lnTo>
                <a:lnTo>
                  <a:pt x="46989" y="80263"/>
                </a:lnTo>
                <a:lnTo>
                  <a:pt x="21716" y="120014"/>
                </a:lnTo>
                <a:lnTo>
                  <a:pt x="5714" y="165100"/>
                </a:lnTo>
                <a:lnTo>
                  <a:pt x="0" y="214249"/>
                </a:lnTo>
                <a:lnTo>
                  <a:pt x="0" y="1071499"/>
                </a:lnTo>
                <a:lnTo>
                  <a:pt x="5714" y="1120648"/>
                </a:lnTo>
                <a:lnTo>
                  <a:pt x="21716" y="1165733"/>
                </a:lnTo>
                <a:lnTo>
                  <a:pt x="46989" y="1205484"/>
                </a:lnTo>
                <a:lnTo>
                  <a:pt x="80263" y="1238631"/>
                </a:lnTo>
                <a:lnTo>
                  <a:pt x="120014" y="1263904"/>
                </a:lnTo>
                <a:lnTo>
                  <a:pt x="164972" y="1280033"/>
                </a:lnTo>
                <a:lnTo>
                  <a:pt x="214121" y="1285748"/>
                </a:lnTo>
                <a:lnTo>
                  <a:pt x="3560699" y="1285748"/>
                </a:lnTo>
                <a:lnTo>
                  <a:pt x="3609848" y="1280033"/>
                </a:lnTo>
                <a:lnTo>
                  <a:pt x="3654805" y="1263904"/>
                </a:lnTo>
                <a:lnTo>
                  <a:pt x="3694556" y="1238631"/>
                </a:lnTo>
                <a:lnTo>
                  <a:pt x="3727830" y="1205484"/>
                </a:lnTo>
                <a:lnTo>
                  <a:pt x="3753104" y="1165733"/>
                </a:lnTo>
                <a:lnTo>
                  <a:pt x="3769105" y="1120648"/>
                </a:lnTo>
                <a:lnTo>
                  <a:pt x="3774821" y="1071499"/>
                </a:lnTo>
                <a:lnTo>
                  <a:pt x="3774821" y="214249"/>
                </a:lnTo>
                <a:lnTo>
                  <a:pt x="3769105" y="165100"/>
                </a:lnTo>
                <a:lnTo>
                  <a:pt x="3753104" y="120014"/>
                </a:lnTo>
                <a:lnTo>
                  <a:pt x="3727830" y="80263"/>
                </a:lnTo>
                <a:lnTo>
                  <a:pt x="3694556" y="47117"/>
                </a:lnTo>
                <a:lnTo>
                  <a:pt x="3654805" y="21844"/>
                </a:lnTo>
                <a:lnTo>
                  <a:pt x="3609848" y="5714"/>
                </a:lnTo>
                <a:lnTo>
                  <a:pt x="3560699" y="0"/>
                </a:lnTo>
                <a:close/>
              </a:path>
            </a:pathLst>
          </a:custGeom>
          <a:solidFill>
            <a:srgbClr val="B4C5E7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9" name="Google Shape;439;p16"/>
          <p:cNvSpPr/>
          <p:nvPr/>
        </p:nvSpPr>
        <p:spPr>
          <a:xfrm>
            <a:off x="1545335" y="2792366"/>
            <a:ext cx="3775075" cy="1285875"/>
          </a:xfrm>
          <a:custGeom>
            <a:avLst/>
            <a:gdLst/>
            <a:ahLst/>
            <a:cxnLst/>
            <a:rect l="l" t="t" r="r" b="b"/>
            <a:pathLst>
              <a:path w="3775075" h="1285875" extrusionOk="0">
                <a:moveTo>
                  <a:pt x="0" y="214249"/>
                </a:moveTo>
                <a:lnTo>
                  <a:pt x="5715" y="165100"/>
                </a:lnTo>
                <a:lnTo>
                  <a:pt x="21717" y="120014"/>
                </a:lnTo>
                <a:lnTo>
                  <a:pt x="46990" y="80263"/>
                </a:lnTo>
                <a:lnTo>
                  <a:pt x="80264" y="47117"/>
                </a:lnTo>
                <a:lnTo>
                  <a:pt x="120015" y="21844"/>
                </a:lnTo>
                <a:lnTo>
                  <a:pt x="164972" y="5714"/>
                </a:lnTo>
                <a:lnTo>
                  <a:pt x="214122" y="0"/>
                </a:lnTo>
                <a:lnTo>
                  <a:pt x="3560699" y="0"/>
                </a:lnTo>
                <a:lnTo>
                  <a:pt x="3609848" y="5714"/>
                </a:lnTo>
                <a:lnTo>
                  <a:pt x="3654805" y="21844"/>
                </a:lnTo>
                <a:lnTo>
                  <a:pt x="3694556" y="47117"/>
                </a:lnTo>
                <a:lnTo>
                  <a:pt x="3727830" y="80263"/>
                </a:lnTo>
                <a:lnTo>
                  <a:pt x="3753104" y="120014"/>
                </a:lnTo>
                <a:lnTo>
                  <a:pt x="3769105" y="165100"/>
                </a:lnTo>
                <a:lnTo>
                  <a:pt x="3774821" y="214249"/>
                </a:lnTo>
                <a:lnTo>
                  <a:pt x="3774821" y="1071499"/>
                </a:lnTo>
                <a:lnTo>
                  <a:pt x="3769105" y="1120648"/>
                </a:lnTo>
                <a:lnTo>
                  <a:pt x="3753104" y="1165733"/>
                </a:lnTo>
                <a:lnTo>
                  <a:pt x="3727830" y="1205484"/>
                </a:lnTo>
                <a:lnTo>
                  <a:pt x="3694556" y="1238631"/>
                </a:lnTo>
                <a:lnTo>
                  <a:pt x="3654805" y="1263904"/>
                </a:lnTo>
                <a:lnTo>
                  <a:pt x="3609848" y="1280033"/>
                </a:lnTo>
                <a:lnTo>
                  <a:pt x="3560699" y="1285748"/>
                </a:lnTo>
                <a:lnTo>
                  <a:pt x="214122" y="1285748"/>
                </a:lnTo>
                <a:lnTo>
                  <a:pt x="164972" y="1280033"/>
                </a:lnTo>
                <a:lnTo>
                  <a:pt x="120015" y="1263904"/>
                </a:lnTo>
                <a:lnTo>
                  <a:pt x="80264" y="1238631"/>
                </a:lnTo>
                <a:lnTo>
                  <a:pt x="46990" y="1205484"/>
                </a:lnTo>
                <a:lnTo>
                  <a:pt x="21717" y="1165733"/>
                </a:lnTo>
                <a:lnTo>
                  <a:pt x="5715" y="1120648"/>
                </a:lnTo>
                <a:lnTo>
                  <a:pt x="0" y="1071499"/>
                </a:lnTo>
                <a:lnTo>
                  <a:pt x="0" y="214249"/>
                </a:lnTo>
                <a:close/>
              </a:path>
            </a:pathLst>
          </a:custGeom>
          <a:noFill/>
          <a:ln w="38100" cap="flat" cmpd="sng">
            <a:solidFill>
              <a:srgbClr val="006EC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0" name="Google Shape;440;p16"/>
          <p:cNvSpPr txBox="1"/>
          <p:nvPr/>
        </p:nvSpPr>
        <p:spPr>
          <a:xfrm>
            <a:off x="1918397" y="3237980"/>
            <a:ext cx="3028950" cy="452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ctr" anchorCtr="0">
            <a:spAutoFit/>
          </a:bodyPr>
          <a:lstStyle/>
          <a:p>
            <a:pPr marL="127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D50"/>
              </a:buClr>
              <a:buSzPts val="2800"/>
              <a:buFont typeface="Arial Narrow"/>
              <a:buNone/>
            </a:pPr>
            <a:r>
              <a:rPr lang="uk-UA" sz="2800" b="1" i="0" u="none" strike="noStrike" cap="none" dirty="0">
                <a:ea typeface="Arial Narrow"/>
                <a:cs typeface="Arial Narrow"/>
                <a:sym typeface="Arial Narrow"/>
              </a:rPr>
              <a:t>АВТОНОМІЗАЦІЯ</a:t>
            </a:r>
            <a:endParaRPr sz="2800" b="0" i="0" u="none" strike="noStrike" cap="none" dirty="0">
              <a:ea typeface="Arial Narrow"/>
              <a:cs typeface="Arial Narrow"/>
              <a:sym typeface="Arial Narrow"/>
            </a:endParaRPr>
          </a:p>
        </p:txBody>
      </p:sp>
      <p:sp>
        <p:nvSpPr>
          <p:cNvPr id="443" name="Google Shape;443;p16"/>
          <p:cNvSpPr txBox="1"/>
          <p:nvPr/>
        </p:nvSpPr>
        <p:spPr>
          <a:xfrm>
            <a:off x="1672843" y="4973356"/>
            <a:ext cx="3558540" cy="452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127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D50"/>
              </a:buClr>
              <a:buSzPts val="2800"/>
              <a:buFont typeface="Arial Narrow"/>
              <a:buNone/>
            </a:pPr>
            <a:r>
              <a:rPr lang="uk-UA" sz="2800" b="1" i="0" u="none" strike="noStrike" cap="none" dirty="0">
                <a:ea typeface="Arial Narrow"/>
                <a:cs typeface="Arial Narrow"/>
                <a:sym typeface="Arial Narrow"/>
              </a:rPr>
              <a:t>КОМП’ЮТЕРИЗАЦІЯ</a:t>
            </a:r>
            <a:endParaRPr sz="2800" b="0" i="0" u="none" strike="noStrike" cap="none" dirty="0">
              <a:ea typeface="Arial Narrow"/>
              <a:cs typeface="Arial Narrow"/>
              <a:sym typeface="Arial Narrow"/>
            </a:endParaRPr>
          </a:p>
        </p:txBody>
      </p:sp>
      <p:sp>
        <p:nvSpPr>
          <p:cNvPr id="444" name="Google Shape;444;p16"/>
          <p:cNvSpPr txBox="1"/>
          <p:nvPr/>
        </p:nvSpPr>
        <p:spPr>
          <a:xfrm>
            <a:off x="6920864" y="4973356"/>
            <a:ext cx="3108325" cy="452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127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D50"/>
              </a:buClr>
              <a:buSzPts val="2800"/>
              <a:buFont typeface="Arial Narrow"/>
              <a:buNone/>
            </a:pPr>
            <a:r>
              <a:rPr lang="uk-UA" sz="2800" b="1" i="0" u="none" strike="noStrike" cap="none" dirty="0">
                <a:ea typeface="Arial Narrow"/>
                <a:cs typeface="Arial Narrow"/>
                <a:sym typeface="Arial Narrow"/>
              </a:rPr>
              <a:t>РЕЄСТРАЦІЯ ЗОЗ</a:t>
            </a:r>
            <a:endParaRPr sz="2800" b="0" i="0" u="none" strike="noStrike" cap="none" dirty="0">
              <a:ea typeface="Arial Narrow"/>
              <a:cs typeface="Arial Narrow"/>
              <a:sym typeface="Arial Narrow"/>
            </a:endParaRPr>
          </a:p>
        </p:txBody>
      </p:sp>
      <p:sp>
        <p:nvSpPr>
          <p:cNvPr id="446" name="Google Shape;446;p16"/>
          <p:cNvSpPr txBox="1">
            <a:spLocks noGrp="1"/>
          </p:cNvSpPr>
          <p:nvPr>
            <p:ph type="ftr" idx="11"/>
          </p:nvPr>
        </p:nvSpPr>
        <p:spPr>
          <a:xfrm>
            <a:off x="332028" y="6501876"/>
            <a:ext cx="1191972" cy="23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73B9"/>
              </a:buClr>
              <a:buSzPts val="1500"/>
              <a:buFont typeface="Arial"/>
              <a:buNone/>
            </a:pPr>
            <a:r>
              <a:rPr lang="uk-UA" sz="1500" b="0" i="0" u="none" strike="noStrike" cap="none">
                <a:solidFill>
                  <a:srgbClr val="1F73B9"/>
                </a:solidFill>
                <a:latin typeface="Arial"/>
                <a:ea typeface="Arial"/>
                <a:cs typeface="Arial"/>
                <a:sym typeface="Arial"/>
              </a:rPr>
              <a:t>nszu.gov.ua</a:t>
            </a:r>
            <a:endParaRPr/>
          </a:p>
        </p:txBody>
      </p:sp>
      <p:sp>
        <p:nvSpPr>
          <p:cNvPr id="4" name="Прямокутник 3"/>
          <p:cNvSpPr/>
          <p:nvPr/>
        </p:nvSpPr>
        <p:spPr>
          <a:xfrm>
            <a:off x="409302" y="345559"/>
            <a:ext cx="1067046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4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Реформування </a:t>
            </a:r>
            <a:r>
              <a:rPr lang="uk-UA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вторинного </a:t>
            </a:r>
            <a:r>
              <a:rPr lang="uk-UA" sz="4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рівня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305815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16"/>
          <p:cNvSpPr txBox="1">
            <a:spLocks noGrp="1"/>
          </p:cNvSpPr>
          <p:nvPr>
            <p:ph type="title"/>
          </p:nvPr>
        </p:nvSpPr>
        <p:spPr>
          <a:xfrm>
            <a:off x="557346" y="405669"/>
            <a:ext cx="10650583" cy="6899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uk-UA" b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Реформування вторинного рівня</a:t>
            </a:r>
            <a:endParaRPr b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Місце для вмісту 4"/>
          <p:cNvSpPr>
            <a:spLocks noGrp="1"/>
          </p:cNvSpPr>
          <p:nvPr>
            <p:ph idx="1"/>
          </p:nvPr>
        </p:nvSpPr>
        <p:spPr>
          <a:xfrm>
            <a:off x="943428" y="2648549"/>
            <a:ext cx="8116388" cy="2744396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uk-UA" sz="2800" dirty="0" smtClean="0"/>
              <a:t>Реєстрація </a:t>
            </a:r>
            <a:r>
              <a:rPr lang="uk-UA" sz="2800" dirty="0"/>
              <a:t>юридичних осіб – комунальних некомерційних підприємств всіх медичних закладів, які надають вторинну (спеціалізовану) медичну допомогу </a:t>
            </a:r>
            <a:r>
              <a:rPr lang="uk-UA" sz="2800" dirty="0" smtClean="0"/>
              <a:t>населенню здійснена 01 </a:t>
            </a:r>
            <a:r>
              <a:rPr lang="uk-UA" sz="2800" dirty="0"/>
              <a:t>жовтня 2018 </a:t>
            </a:r>
            <a:r>
              <a:rPr lang="uk-UA" sz="2800" dirty="0" smtClean="0"/>
              <a:t>року.</a:t>
            </a:r>
            <a:endParaRPr lang="ru-RU" sz="2800" dirty="0"/>
          </a:p>
          <a:p>
            <a:endParaRPr lang="ru-RU" dirty="0"/>
          </a:p>
        </p:txBody>
      </p:sp>
      <p:sp>
        <p:nvSpPr>
          <p:cNvPr id="446" name="Google Shape;446;p16"/>
          <p:cNvSpPr txBox="1">
            <a:spLocks noGrp="1"/>
          </p:cNvSpPr>
          <p:nvPr>
            <p:ph type="ftr" sz="quarter" idx="1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73B9"/>
              </a:buClr>
              <a:buSzPts val="1500"/>
              <a:buFont typeface="Arial"/>
              <a:buNone/>
            </a:pPr>
            <a:r>
              <a:rPr lang="uk-UA" sz="1500" b="0" i="0" u="none" strike="noStrike" cap="none">
                <a:solidFill>
                  <a:srgbClr val="1F73B9"/>
                </a:solidFill>
                <a:latin typeface="Arial"/>
                <a:ea typeface="Arial"/>
                <a:cs typeface="Arial"/>
                <a:sym typeface="Arial"/>
              </a:rPr>
              <a:t>nszu.gov.ua</a:t>
            </a:r>
            <a:endParaRPr/>
          </a:p>
        </p:txBody>
      </p:sp>
      <p:sp>
        <p:nvSpPr>
          <p:cNvPr id="438" name="Google Shape;438;p16"/>
          <p:cNvSpPr/>
          <p:nvPr/>
        </p:nvSpPr>
        <p:spPr>
          <a:xfrm>
            <a:off x="2528652" y="1824530"/>
            <a:ext cx="6905897" cy="458290"/>
          </a:xfrm>
          <a:custGeom>
            <a:avLst/>
            <a:gdLst/>
            <a:ahLst/>
            <a:cxnLst/>
            <a:rect l="l" t="t" r="r" b="b"/>
            <a:pathLst>
              <a:path w="3775075" h="1285875" extrusionOk="0">
                <a:moveTo>
                  <a:pt x="3560699" y="0"/>
                </a:moveTo>
                <a:lnTo>
                  <a:pt x="214121" y="0"/>
                </a:lnTo>
                <a:lnTo>
                  <a:pt x="164972" y="5714"/>
                </a:lnTo>
                <a:lnTo>
                  <a:pt x="120014" y="21844"/>
                </a:lnTo>
                <a:lnTo>
                  <a:pt x="80263" y="47117"/>
                </a:lnTo>
                <a:lnTo>
                  <a:pt x="46989" y="80263"/>
                </a:lnTo>
                <a:lnTo>
                  <a:pt x="21716" y="120014"/>
                </a:lnTo>
                <a:lnTo>
                  <a:pt x="5714" y="165100"/>
                </a:lnTo>
                <a:lnTo>
                  <a:pt x="0" y="214249"/>
                </a:lnTo>
                <a:lnTo>
                  <a:pt x="0" y="1071499"/>
                </a:lnTo>
                <a:lnTo>
                  <a:pt x="5714" y="1120648"/>
                </a:lnTo>
                <a:lnTo>
                  <a:pt x="21716" y="1165733"/>
                </a:lnTo>
                <a:lnTo>
                  <a:pt x="46989" y="1205484"/>
                </a:lnTo>
                <a:lnTo>
                  <a:pt x="80263" y="1238631"/>
                </a:lnTo>
                <a:lnTo>
                  <a:pt x="120014" y="1263904"/>
                </a:lnTo>
                <a:lnTo>
                  <a:pt x="164972" y="1280033"/>
                </a:lnTo>
                <a:lnTo>
                  <a:pt x="214121" y="1285748"/>
                </a:lnTo>
                <a:lnTo>
                  <a:pt x="3560699" y="1285748"/>
                </a:lnTo>
                <a:lnTo>
                  <a:pt x="3609848" y="1280033"/>
                </a:lnTo>
                <a:lnTo>
                  <a:pt x="3654805" y="1263904"/>
                </a:lnTo>
                <a:lnTo>
                  <a:pt x="3694556" y="1238631"/>
                </a:lnTo>
                <a:lnTo>
                  <a:pt x="3727830" y="1205484"/>
                </a:lnTo>
                <a:lnTo>
                  <a:pt x="3753104" y="1165733"/>
                </a:lnTo>
                <a:lnTo>
                  <a:pt x="3769105" y="1120648"/>
                </a:lnTo>
                <a:lnTo>
                  <a:pt x="3774821" y="1071499"/>
                </a:lnTo>
                <a:lnTo>
                  <a:pt x="3774821" y="214249"/>
                </a:lnTo>
                <a:lnTo>
                  <a:pt x="3769105" y="165100"/>
                </a:lnTo>
                <a:lnTo>
                  <a:pt x="3753104" y="120014"/>
                </a:lnTo>
                <a:lnTo>
                  <a:pt x="3727830" y="80263"/>
                </a:lnTo>
                <a:lnTo>
                  <a:pt x="3694556" y="47117"/>
                </a:lnTo>
                <a:lnTo>
                  <a:pt x="3654805" y="21844"/>
                </a:lnTo>
                <a:lnTo>
                  <a:pt x="3609848" y="5714"/>
                </a:lnTo>
                <a:lnTo>
                  <a:pt x="3560699" y="0"/>
                </a:lnTo>
                <a:close/>
              </a:path>
            </a:pathLst>
          </a:custGeom>
          <a:solidFill>
            <a:srgbClr val="B4C5E7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9" name="Google Shape;439;p16"/>
          <p:cNvSpPr/>
          <p:nvPr/>
        </p:nvSpPr>
        <p:spPr>
          <a:xfrm>
            <a:off x="2528651" y="1820901"/>
            <a:ext cx="6905897" cy="461919"/>
          </a:xfrm>
          <a:custGeom>
            <a:avLst/>
            <a:gdLst/>
            <a:ahLst/>
            <a:cxnLst/>
            <a:rect l="l" t="t" r="r" b="b"/>
            <a:pathLst>
              <a:path w="3775075" h="1285875" extrusionOk="0">
                <a:moveTo>
                  <a:pt x="0" y="214249"/>
                </a:moveTo>
                <a:lnTo>
                  <a:pt x="5715" y="165100"/>
                </a:lnTo>
                <a:lnTo>
                  <a:pt x="21717" y="120014"/>
                </a:lnTo>
                <a:lnTo>
                  <a:pt x="46990" y="80263"/>
                </a:lnTo>
                <a:lnTo>
                  <a:pt x="80264" y="47117"/>
                </a:lnTo>
                <a:lnTo>
                  <a:pt x="120015" y="21844"/>
                </a:lnTo>
                <a:lnTo>
                  <a:pt x="164972" y="5714"/>
                </a:lnTo>
                <a:lnTo>
                  <a:pt x="214122" y="0"/>
                </a:lnTo>
                <a:lnTo>
                  <a:pt x="3560699" y="0"/>
                </a:lnTo>
                <a:lnTo>
                  <a:pt x="3609848" y="5714"/>
                </a:lnTo>
                <a:lnTo>
                  <a:pt x="3654805" y="21844"/>
                </a:lnTo>
                <a:lnTo>
                  <a:pt x="3694556" y="47117"/>
                </a:lnTo>
                <a:lnTo>
                  <a:pt x="3727830" y="80263"/>
                </a:lnTo>
                <a:lnTo>
                  <a:pt x="3753104" y="120014"/>
                </a:lnTo>
                <a:lnTo>
                  <a:pt x="3769105" y="165100"/>
                </a:lnTo>
                <a:lnTo>
                  <a:pt x="3774821" y="214249"/>
                </a:lnTo>
                <a:lnTo>
                  <a:pt x="3774821" y="1071499"/>
                </a:lnTo>
                <a:lnTo>
                  <a:pt x="3769105" y="1120648"/>
                </a:lnTo>
                <a:lnTo>
                  <a:pt x="3753104" y="1165733"/>
                </a:lnTo>
                <a:lnTo>
                  <a:pt x="3727830" y="1205484"/>
                </a:lnTo>
                <a:lnTo>
                  <a:pt x="3694556" y="1238631"/>
                </a:lnTo>
                <a:lnTo>
                  <a:pt x="3654805" y="1263904"/>
                </a:lnTo>
                <a:lnTo>
                  <a:pt x="3609848" y="1280033"/>
                </a:lnTo>
                <a:lnTo>
                  <a:pt x="3560699" y="1285748"/>
                </a:lnTo>
                <a:lnTo>
                  <a:pt x="214122" y="1285748"/>
                </a:lnTo>
                <a:lnTo>
                  <a:pt x="164972" y="1280033"/>
                </a:lnTo>
                <a:lnTo>
                  <a:pt x="120015" y="1263904"/>
                </a:lnTo>
                <a:lnTo>
                  <a:pt x="80264" y="1238631"/>
                </a:lnTo>
                <a:lnTo>
                  <a:pt x="46990" y="1205484"/>
                </a:lnTo>
                <a:lnTo>
                  <a:pt x="21717" y="1165733"/>
                </a:lnTo>
                <a:lnTo>
                  <a:pt x="5715" y="1120648"/>
                </a:lnTo>
                <a:lnTo>
                  <a:pt x="0" y="1071499"/>
                </a:lnTo>
                <a:lnTo>
                  <a:pt x="0" y="214249"/>
                </a:lnTo>
                <a:close/>
              </a:path>
            </a:pathLst>
          </a:custGeom>
          <a:noFill/>
          <a:ln w="38100" cap="flat" cmpd="sng">
            <a:solidFill>
              <a:srgbClr val="006EC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0" name="Google Shape;440;p16"/>
          <p:cNvSpPr txBox="1"/>
          <p:nvPr/>
        </p:nvSpPr>
        <p:spPr>
          <a:xfrm>
            <a:off x="4389120" y="1820901"/>
            <a:ext cx="2990576" cy="443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127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D50"/>
              </a:buClr>
              <a:buSzPts val="2800"/>
              <a:buFont typeface="Arial Narrow"/>
              <a:buNone/>
            </a:pPr>
            <a:r>
              <a:rPr lang="uk-UA" sz="2800" b="1" i="0" u="none" strike="noStrike" cap="none" dirty="0">
                <a:ea typeface="Arial Narrow"/>
                <a:cs typeface="Arial Narrow"/>
                <a:sym typeface="Arial Narrow"/>
              </a:rPr>
              <a:t>АВТОНОМІЗАЦІЯ</a:t>
            </a:r>
            <a:endParaRPr sz="2800" b="0" i="0" u="none" strike="noStrike" cap="none" dirty="0">
              <a:ea typeface="Arial Narrow"/>
              <a:cs typeface="Arial Narrow"/>
              <a:sym typeface="Arial Narrow"/>
            </a:endParaRPr>
          </a:p>
        </p:txBody>
      </p:sp>
      <p:sp>
        <p:nvSpPr>
          <p:cNvPr id="24" name="Google Shape;182;p4"/>
          <p:cNvSpPr/>
          <p:nvPr/>
        </p:nvSpPr>
        <p:spPr>
          <a:xfrm>
            <a:off x="9335587" y="4219302"/>
            <a:ext cx="1663339" cy="1686305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2700" lvl="0" algn="ctr">
              <a:buClr>
                <a:srgbClr val="333D50"/>
              </a:buClr>
              <a:buSzPts val="2800"/>
            </a:pPr>
            <a:endParaRPr lang="uk-UA" sz="1800" dirty="0">
              <a:ea typeface="Arial Narrow"/>
              <a:cs typeface="Arial Narrow"/>
              <a:sym typeface="Arial Narrow"/>
            </a:endParaRPr>
          </a:p>
        </p:txBody>
      </p:sp>
      <p:sp>
        <p:nvSpPr>
          <p:cNvPr id="25" name="Google Shape;180;p4"/>
          <p:cNvSpPr/>
          <p:nvPr/>
        </p:nvSpPr>
        <p:spPr>
          <a:xfrm>
            <a:off x="9515829" y="2307771"/>
            <a:ext cx="1426463" cy="1712976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39979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16"/>
          <p:cNvSpPr txBox="1">
            <a:spLocks noGrp="1"/>
          </p:cNvSpPr>
          <p:nvPr>
            <p:ph type="title"/>
          </p:nvPr>
        </p:nvSpPr>
        <p:spPr>
          <a:xfrm>
            <a:off x="429181" y="376214"/>
            <a:ext cx="10650583" cy="6899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uk-UA" b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Реформування вторинного рівня</a:t>
            </a:r>
            <a:endParaRPr b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Місце для вмісту 4"/>
          <p:cNvSpPr>
            <a:spLocks noGrp="1"/>
          </p:cNvSpPr>
          <p:nvPr>
            <p:ph idx="1"/>
          </p:nvPr>
        </p:nvSpPr>
        <p:spPr>
          <a:xfrm>
            <a:off x="335902" y="2002970"/>
            <a:ext cx="10941698" cy="4499429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uk-UA" sz="2200" dirty="0" smtClean="0"/>
              <a:t>Завдяки впровадженню та реалізації міської програми </a:t>
            </a:r>
            <a:r>
              <a:rPr lang="uk-UA" sz="2200" dirty="0"/>
              <a:t>«Інформатизація галузі охорони здоров’я на 2016-2020 роки</a:t>
            </a:r>
            <a:r>
              <a:rPr lang="uk-UA" sz="2200" dirty="0" smtClean="0"/>
              <a:t>»:</a:t>
            </a:r>
          </a:p>
          <a:p>
            <a:r>
              <a:rPr lang="uk-UA" sz="2200" dirty="0" smtClean="0"/>
              <a:t>Протягом 2019 року в закладах вторинного рівня створено 98 автоматизованих робочих місць</a:t>
            </a:r>
          </a:p>
          <a:p>
            <a:r>
              <a:rPr lang="uk-UA" sz="2200" dirty="0" smtClean="0"/>
              <a:t>Всього в закладах вторинного рівня створено 447 автоматизованих робочих місць, зокрема у стаціонарних відділеннях – 195, у поліклінічних відділеннях та лабораторіях – 252</a:t>
            </a:r>
          </a:p>
          <a:p>
            <a:pPr lvl="0"/>
            <a:r>
              <a:rPr lang="uk-UA" sz="2200" dirty="0" smtClean="0"/>
              <a:t>На виконання заходів програми інформатизації профінансовані видатки у сумі 2 218,2 тис грн, які направлені на:</a:t>
            </a:r>
            <a:endParaRPr lang="uk-UA" sz="22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uk-UA" sz="2200" dirty="0" smtClean="0"/>
              <a:t>Придбання персональних комп’ютерів (82) та принтерів(74) – 1079,1 тис грн;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uk-UA" sz="2200" dirty="0" smtClean="0"/>
              <a:t>Придбання та встановлення ліцензованого програмного забезпечення – 1139,2 тис грн.</a:t>
            </a:r>
            <a:endParaRPr lang="uk-UA" sz="2200" dirty="0"/>
          </a:p>
          <a:p>
            <a:pPr marL="0" indent="0">
              <a:buNone/>
            </a:pPr>
            <a:endParaRPr lang="ru-RU" sz="2200" dirty="0"/>
          </a:p>
        </p:txBody>
      </p:sp>
      <p:sp>
        <p:nvSpPr>
          <p:cNvPr id="438" name="Google Shape;438;p16"/>
          <p:cNvSpPr/>
          <p:nvPr/>
        </p:nvSpPr>
        <p:spPr>
          <a:xfrm>
            <a:off x="1741714" y="1346626"/>
            <a:ext cx="8621485" cy="458290"/>
          </a:xfrm>
          <a:custGeom>
            <a:avLst/>
            <a:gdLst/>
            <a:ahLst/>
            <a:cxnLst/>
            <a:rect l="l" t="t" r="r" b="b"/>
            <a:pathLst>
              <a:path w="3775075" h="1285875" extrusionOk="0">
                <a:moveTo>
                  <a:pt x="3560699" y="0"/>
                </a:moveTo>
                <a:lnTo>
                  <a:pt x="214121" y="0"/>
                </a:lnTo>
                <a:lnTo>
                  <a:pt x="164972" y="5714"/>
                </a:lnTo>
                <a:lnTo>
                  <a:pt x="120014" y="21844"/>
                </a:lnTo>
                <a:lnTo>
                  <a:pt x="80263" y="47117"/>
                </a:lnTo>
                <a:lnTo>
                  <a:pt x="46989" y="80263"/>
                </a:lnTo>
                <a:lnTo>
                  <a:pt x="21716" y="120014"/>
                </a:lnTo>
                <a:lnTo>
                  <a:pt x="5714" y="165100"/>
                </a:lnTo>
                <a:lnTo>
                  <a:pt x="0" y="214249"/>
                </a:lnTo>
                <a:lnTo>
                  <a:pt x="0" y="1071499"/>
                </a:lnTo>
                <a:lnTo>
                  <a:pt x="5714" y="1120648"/>
                </a:lnTo>
                <a:lnTo>
                  <a:pt x="21716" y="1165733"/>
                </a:lnTo>
                <a:lnTo>
                  <a:pt x="46989" y="1205484"/>
                </a:lnTo>
                <a:lnTo>
                  <a:pt x="80263" y="1238631"/>
                </a:lnTo>
                <a:lnTo>
                  <a:pt x="120014" y="1263904"/>
                </a:lnTo>
                <a:lnTo>
                  <a:pt x="164972" y="1280033"/>
                </a:lnTo>
                <a:lnTo>
                  <a:pt x="214121" y="1285748"/>
                </a:lnTo>
                <a:lnTo>
                  <a:pt x="3560699" y="1285748"/>
                </a:lnTo>
                <a:lnTo>
                  <a:pt x="3609848" y="1280033"/>
                </a:lnTo>
                <a:lnTo>
                  <a:pt x="3654805" y="1263904"/>
                </a:lnTo>
                <a:lnTo>
                  <a:pt x="3694556" y="1238631"/>
                </a:lnTo>
                <a:lnTo>
                  <a:pt x="3727830" y="1205484"/>
                </a:lnTo>
                <a:lnTo>
                  <a:pt x="3753104" y="1165733"/>
                </a:lnTo>
                <a:lnTo>
                  <a:pt x="3769105" y="1120648"/>
                </a:lnTo>
                <a:lnTo>
                  <a:pt x="3774821" y="1071499"/>
                </a:lnTo>
                <a:lnTo>
                  <a:pt x="3774821" y="214249"/>
                </a:lnTo>
                <a:lnTo>
                  <a:pt x="3769105" y="165100"/>
                </a:lnTo>
                <a:lnTo>
                  <a:pt x="3753104" y="120014"/>
                </a:lnTo>
                <a:lnTo>
                  <a:pt x="3727830" y="80263"/>
                </a:lnTo>
                <a:lnTo>
                  <a:pt x="3694556" y="47117"/>
                </a:lnTo>
                <a:lnTo>
                  <a:pt x="3654805" y="21844"/>
                </a:lnTo>
                <a:lnTo>
                  <a:pt x="3609848" y="5714"/>
                </a:lnTo>
                <a:lnTo>
                  <a:pt x="3560699" y="0"/>
                </a:lnTo>
                <a:close/>
              </a:path>
            </a:pathLst>
          </a:custGeom>
          <a:solidFill>
            <a:srgbClr val="B4C5E7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9" name="Google Shape;439;p16"/>
          <p:cNvSpPr/>
          <p:nvPr/>
        </p:nvSpPr>
        <p:spPr>
          <a:xfrm>
            <a:off x="1741714" y="1366949"/>
            <a:ext cx="8621486" cy="461919"/>
          </a:xfrm>
          <a:custGeom>
            <a:avLst/>
            <a:gdLst/>
            <a:ahLst/>
            <a:cxnLst/>
            <a:rect l="l" t="t" r="r" b="b"/>
            <a:pathLst>
              <a:path w="3775075" h="1285875" extrusionOk="0">
                <a:moveTo>
                  <a:pt x="0" y="214249"/>
                </a:moveTo>
                <a:lnTo>
                  <a:pt x="5715" y="165100"/>
                </a:lnTo>
                <a:lnTo>
                  <a:pt x="21717" y="120014"/>
                </a:lnTo>
                <a:lnTo>
                  <a:pt x="46990" y="80263"/>
                </a:lnTo>
                <a:lnTo>
                  <a:pt x="80264" y="47117"/>
                </a:lnTo>
                <a:lnTo>
                  <a:pt x="120015" y="21844"/>
                </a:lnTo>
                <a:lnTo>
                  <a:pt x="164972" y="5714"/>
                </a:lnTo>
                <a:lnTo>
                  <a:pt x="214122" y="0"/>
                </a:lnTo>
                <a:lnTo>
                  <a:pt x="3560699" y="0"/>
                </a:lnTo>
                <a:lnTo>
                  <a:pt x="3609848" y="5714"/>
                </a:lnTo>
                <a:lnTo>
                  <a:pt x="3654805" y="21844"/>
                </a:lnTo>
                <a:lnTo>
                  <a:pt x="3694556" y="47117"/>
                </a:lnTo>
                <a:lnTo>
                  <a:pt x="3727830" y="80263"/>
                </a:lnTo>
                <a:lnTo>
                  <a:pt x="3753104" y="120014"/>
                </a:lnTo>
                <a:lnTo>
                  <a:pt x="3769105" y="165100"/>
                </a:lnTo>
                <a:lnTo>
                  <a:pt x="3774821" y="214249"/>
                </a:lnTo>
                <a:lnTo>
                  <a:pt x="3774821" y="1071499"/>
                </a:lnTo>
                <a:lnTo>
                  <a:pt x="3769105" y="1120648"/>
                </a:lnTo>
                <a:lnTo>
                  <a:pt x="3753104" y="1165733"/>
                </a:lnTo>
                <a:lnTo>
                  <a:pt x="3727830" y="1205484"/>
                </a:lnTo>
                <a:lnTo>
                  <a:pt x="3694556" y="1238631"/>
                </a:lnTo>
                <a:lnTo>
                  <a:pt x="3654805" y="1263904"/>
                </a:lnTo>
                <a:lnTo>
                  <a:pt x="3609848" y="1280033"/>
                </a:lnTo>
                <a:lnTo>
                  <a:pt x="3560699" y="1285748"/>
                </a:lnTo>
                <a:lnTo>
                  <a:pt x="214122" y="1285748"/>
                </a:lnTo>
                <a:lnTo>
                  <a:pt x="164972" y="1280033"/>
                </a:lnTo>
                <a:lnTo>
                  <a:pt x="120015" y="1263904"/>
                </a:lnTo>
                <a:lnTo>
                  <a:pt x="80264" y="1238631"/>
                </a:lnTo>
                <a:lnTo>
                  <a:pt x="46990" y="1205484"/>
                </a:lnTo>
                <a:lnTo>
                  <a:pt x="21717" y="1165733"/>
                </a:lnTo>
                <a:lnTo>
                  <a:pt x="5715" y="1120648"/>
                </a:lnTo>
                <a:lnTo>
                  <a:pt x="0" y="1071499"/>
                </a:lnTo>
                <a:lnTo>
                  <a:pt x="0" y="214249"/>
                </a:lnTo>
                <a:close/>
              </a:path>
            </a:pathLst>
          </a:custGeom>
          <a:noFill/>
          <a:ln w="38100" cap="flat" cmpd="sng">
            <a:solidFill>
              <a:srgbClr val="006EC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0" name="Google Shape;440;p16"/>
          <p:cNvSpPr txBox="1"/>
          <p:nvPr/>
        </p:nvSpPr>
        <p:spPr>
          <a:xfrm>
            <a:off x="2307781" y="1393516"/>
            <a:ext cx="7547429" cy="443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127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D50"/>
              </a:buClr>
              <a:buSzPts val="2800"/>
              <a:buFont typeface="Arial Narrow"/>
              <a:buNone/>
            </a:pPr>
            <a:r>
              <a:rPr lang="uk-UA" sz="2800" b="1" i="0" u="none" strike="noStrike" cap="none" dirty="0" smtClean="0">
                <a:ea typeface="Arial Narrow"/>
                <a:cs typeface="Arial Narrow"/>
                <a:sym typeface="Arial Narrow"/>
              </a:rPr>
              <a:t>КОМП'ЮТЕРИЗАЦІЯ + ІНФОРМАТИЗАЦІЯ</a:t>
            </a:r>
            <a:endParaRPr sz="2800" b="0" i="0" u="none" strike="noStrike" cap="none" dirty="0">
              <a:ea typeface="Arial Narrow"/>
              <a:cs typeface="Arial Narrow"/>
              <a:sym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2432817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МР red">
  <a:themeElements>
    <a:clrScheme name="Стандартна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5BA08ED8B5B9A548B092F047E8621AC9" ma:contentTypeVersion="0" ma:contentTypeDescription="Створення нового документа." ma:contentTypeScope="" ma:versionID="d941d1bd86f8ff1260a31562a9178a56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affdeeba82958b12d33e6bb391080f27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вмісту"/>
        <xsd:element ref="dc:title" minOccurs="0" maxOccurs="1" ma:index="4" ma:displayName="Заголовок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34074671D190604EB38FA3BA8306EA81" ma:contentTypeVersion="0" ma:contentTypeDescription="Створення нового документа." ma:contentTypeScope="" ma:versionID="4dc082e9e8cb8211e9796d85bff03165">
  <xsd:schema xmlns:xsd="http://www.w3.org/2001/XMLSchema" xmlns:xs="http://www.w3.org/2001/XMLSchema" xmlns:p="http://schemas.microsoft.com/office/2006/metadata/properties" xmlns:ns2="19cfb51c-be8b-4cbe-9331-2146bc24b0fc" targetNamespace="http://schemas.microsoft.com/office/2006/metadata/properties" ma:root="true" ma:fieldsID="600df388dc9abbad8bf53d446908df79" ns2:_="">
    <xsd:import namespace="19cfb51c-be8b-4cbe-9331-2146bc24b0fc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9cfb51c-be8b-4cbe-9331-2146bc24b0fc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Значення ідентифікатора документа" ma:description="Значення ідентифікатора документа, призначеного цьому елементу." ma:internalName="_dlc_DocId" ma:readOnly="true">
      <xsd:simpleType>
        <xsd:restriction base="dms:Text"/>
      </xsd:simpleType>
    </xsd:element>
    <xsd:element name="_dlc_DocIdUrl" ma:index="9" nillable="true" ma:displayName="Ідентифікатор документа" ma:description="Постійне посилання на цей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вмісту"/>
        <xsd:element ref="dc:title" minOccurs="0" maxOccurs="1" ma:index="4" ma:displayName="Заголовок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06889CF-9000-4F11-89BF-A4327C58C1BD}"/>
</file>

<file path=customXml/itemProps2.xml><?xml version="1.0" encoding="utf-8"?>
<ds:datastoreItem xmlns:ds="http://schemas.openxmlformats.org/officeDocument/2006/customXml" ds:itemID="{1B837B92-9697-4DD4-A0F9-2A093D5D7E3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A3747C8-D510-4592-B7AB-8C04914692AD}">
  <ds:schemaRefs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office/2006/documentManagement/types"/>
    <ds:schemaRef ds:uri="19cfb51c-be8b-4cbe-9331-2146bc24b0fc"/>
    <ds:schemaRef ds:uri="http://purl.org/dc/terms/"/>
    <ds:schemaRef ds:uri="http://www.w3.org/XML/1998/namespace"/>
  </ds:schemaRefs>
</ds:datastoreItem>
</file>

<file path=customXml/itemProps4.xml><?xml version="1.0" encoding="utf-8"?>
<ds:datastoreItem xmlns:ds="http://schemas.openxmlformats.org/officeDocument/2006/customXml" ds:itemID="{74C1126B-3305-48F6-A77F-2BF9289537F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9cfb51c-be8b-4cbe-9331-2146bc24b0f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ВМР red</Template>
  <TotalTime>3534</TotalTime>
  <Words>2519</Words>
  <Application>Microsoft Office PowerPoint</Application>
  <PresentationFormat>Широкоэкранный</PresentationFormat>
  <Paragraphs>314</Paragraphs>
  <Slides>30</Slides>
  <Notes>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7" baseType="lpstr">
      <vt:lpstr>Arial</vt:lpstr>
      <vt:lpstr>Arial Narrow</vt:lpstr>
      <vt:lpstr>Calibri</vt:lpstr>
      <vt:lpstr>Impact</vt:lpstr>
      <vt:lpstr>Times New Roman</vt:lpstr>
      <vt:lpstr>Wingdings</vt:lpstr>
      <vt:lpstr>ВМР red</vt:lpstr>
      <vt:lpstr>Звіт  департаменту  охорони здоров'я  за 2019 рік  та завдання на 2020 рік</vt:lpstr>
      <vt:lpstr>Мета департаменту охорони здоров’я</vt:lpstr>
      <vt:lpstr>Стратегічні цілі та завдання департаменту охорони здоров’я  в 2019 році</vt:lpstr>
      <vt:lpstr>Муніципальна галузь охорони здоров’я  Вінницької міської ОТГ</vt:lpstr>
      <vt:lpstr>Населення Вінницької міської ОТГ</vt:lpstr>
      <vt:lpstr>Реформування первинного рівня</vt:lpstr>
      <vt:lpstr>Презентация PowerPoint</vt:lpstr>
      <vt:lpstr>Реформування вторинного рівня</vt:lpstr>
      <vt:lpstr>Реформування вторинного рівня</vt:lpstr>
      <vt:lpstr>Реформування вторинного рівня</vt:lpstr>
      <vt:lpstr>Пакети медичних послуг ПМГ- 2020, які планують  надавати вінницькі муніципальні заклади вторинної медичної допомоги:</vt:lpstr>
      <vt:lpstr>Бюджет галузі охорони здоров'я міста</vt:lpstr>
      <vt:lpstr>Презентация PowerPoint</vt:lpstr>
      <vt:lpstr>Виконання галузевих і місцевих медичних програм </vt:lpstr>
      <vt:lpstr>Презентация PowerPoint</vt:lpstr>
      <vt:lpstr>Міська програма «Здоров'я вінничан»</vt:lpstr>
      <vt:lpstr>Виконання міських програм в 2019 році </vt:lpstr>
      <vt:lpstr>Презентация PowerPoint</vt:lpstr>
      <vt:lpstr>Розвиток кадрового потенціалу</vt:lpstr>
      <vt:lpstr>МІЖНАРОДНЕ СТАЖУВАННЯ</vt:lpstr>
      <vt:lpstr>Презентация PowerPoint</vt:lpstr>
      <vt:lpstr>Презентация PowerPoint</vt:lpstr>
      <vt:lpstr>Презентация PowerPoint</vt:lpstr>
      <vt:lpstr>Презентация PowerPoint</vt:lpstr>
      <vt:lpstr>Запобігання захворюванням</vt:lpstr>
      <vt:lpstr>СЕРВІС ВІДГУКІВ ТА ОЦІНКИ ЯКОСТІ REVISION</vt:lpstr>
      <vt:lpstr>Результати діяльності медичної галузі міста</vt:lpstr>
      <vt:lpstr>Основні демографічні показники</vt:lpstr>
      <vt:lpstr>Завдання медичної галузі на 2020 рік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 проведену роботу ДОЗ в 2017 році та плани на 2018 рік</dc:title>
  <dc:creator>Шиш Олександр Володимирович</dc:creator>
  <cp:lastModifiedBy>Козир Лілія Василівна</cp:lastModifiedBy>
  <cp:revision>173</cp:revision>
  <cp:lastPrinted>2020-02-02T14:42:28Z</cp:lastPrinted>
  <dcterms:created xsi:type="dcterms:W3CDTF">2018-02-27T06:57:51Z</dcterms:created>
  <dcterms:modified xsi:type="dcterms:W3CDTF">2020-02-03T11:39:19Z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0x0101005BA08ED8B5B9A548B092F047E8621AC9</vt:lpwstr>
  </property>
  <property fmtid="{D5CDD505-2E9C-101B-9397-08002B2CF9AE}" pid="3" name="_dlc_DocIdItemGuid">
    <vt:lpwstr>84531898-a4f9-4146-8a09-9cf7158d0ad1</vt:lpwstr>
  </property>
</Properties>
</file>